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64" r:id="rId2"/>
    <p:sldId id="266" r:id="rId3"/>
    <p:sldId id="267" r:id="rId4"/>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2FF"/>
    <a:srgbClr val="C7C7C7"/>
    <a:srgbClr val="D3D3D3"/>
    <a:srgbClr val="FFCCFF"/>
    <a:srgbClr val="F5F6B8"/>
    <a:srgbClr val="FFE6E6"/>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94660"/>
  </p:normalViewPr>
  <p:slideViewPr>
    <p:cSldViewPr>
      <p:cViewPr varScale="1">
        <p:scale>
          <a:sx n="87" d="100"/>
          <a:sy n="87" d="100"/>
        </p:scale>
        <p:origin x="1392" y="77"/>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3250"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5110406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3" y="2"/>
            <a:ext cx="2919413" cy="49355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bwMode="auto">
          <a:xfrm>
            <a:off x="3814763" y="2"/>
            <a:ext cx="2919412" cy="49355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lgn="r" fontAlgn="auto">
              <a:spcBef>
                <a:spcPts val="0"/>
              </a:spcBef>
              <a:spcAft>
                <a:spcPts val="0"/>
              </a:spcAft>
              <a:defRPr sz="1200">
                <a:latin typeface="+mn-lt"/>
                <a:ea typeface="+mn-ea"/>
              </a:defRPr>
            </a:lvl1pPr>
          </a:lstStyle>
          <a:p>
            <a:pPr>
              <a:defRPr/>
            </a:pPr>
            <a:fld id="{968C538E-71FF-41F3-966B-1E848B06F840}" type="datetime1">
              <a:rPr lang="ja-JP" altLang="en-US" smtClean="0"/>
              <a:t>2019/3/19</a:t>
            </a:fld>
            <a:endParaRPr lang="ja-JP" altLang="en-US"/>
          </a:p>
        </p:txBody>
      </p:sp>
      <p:sp>
        <p:nvSpPr>
          <p:cNvPr id="4" name="スライド イメージ プレースホルダ 3"/>
          <p:cNvSpPr>
            <a:spLocks noGrp="1" noRot="1" noChangeAspect="1"/>
          </p:cNvSpPr>
          <p:nvPr>
            <p:ph type="sldImg" idx="2"/>
          </p:nvPr>
        </p:nvSpPr>
        <p:spPr>
          <a:xfrm>
            <a:off x="901700" y="739775"/>
            <a:ext cx="4935538"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bwMode="auto">
          <a:xfrm>
            <a:off x="673100" y="4686380"/>
            <a:ext cx="5389563" cy="444039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bwMode="auto">
          <a:xfrm>
            <a:off x="3" y="9371172"/>
            <a:ext cx="2919413" cy="493553"/>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14763" y="9371172"/>
            <a:ext cx="2919412" cy="493553"/>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r" fontAlgn="auto">
              <a:spcBef>
                <a:spcPts val="0"/>
              </a:spcBef>
              <a:spcAft>
                <a:spcPts val="0"/>
              </a:spcAft>
              <a:defRPr sz="1200">
                <a:latin typeface="+mn-lt"/>
                <a:ea typeface="+mn-ea"/>
              </a:defRPr>
            </a:lvl1pPr>
          </a:lstStyle>
          <a:p>
            <a:pPr>
              <a:defRPr/>
            </a:pPr>
            <a:fld id="{0CC75170-F40D-4E59-A415-187132657DDA}" type="slidenum">
              <a:rPr lang="ja-JP" altLang="en-US"/>
              <a:pPr>
                <a:defRPr/>
              </a:pPr>
              <a:t>‹#›</a:t>
            </a:fld>
            <a:endParaRPr lang="ja-JP" altLang="en-US"/>
          </a:p>
        </p:txBody>
      </p:sp>
    </p:spTree>
    <p:extLst>
      <p:ext uri="{BB962C8B-B14F-4D97-AF65-F5344CB8AC3E}">
        <p14:creationId xmlns:p14="http://schemas.microsoft.com/office/powerpoint/2010/main" val="270190659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1330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50BB24F-B6C5-4D09-933A-AD5547889F0F}" type="datetimeFigureOut">
              <a:rPr lang="ja-JP" altLang="en-US"/>
              <a:pPr>
                <a:defRPr/>
              </a:pPr>
              <a:t>2019/3/19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FC4DBB3-F9FD-47DB-823A-0BCB470C107B}"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903CCF1-B6F5-42F7-8DEE-C80D135810C3}" type="datetimeFigureOut">
              <a:rPr lang="ja-JP" altLang="en-US"/>
              <a:pPr>
                <a:defRPr/>
              </a:pPr>
              <a:t>2019/3/19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6DCDF27-5709-4962-8F91-0074DC1D452B}"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45FBB41-57F5-4BDE-94B1-CD8CEA7FF425}" type="datetimeFigureOut">
              <a:rPr lang="ja-JP" altLang="en-US"/>
              <a:pPr>
                <a:defRPr/>
              </a:pPr>
              <a:t>2019/3/19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FCB7741-6ADC-43E5-8B34-F9504AC3AEC4}"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6817840-FA50-417D-8267-789BFE50691D}" type="datetimeFigureOut">
              <a:rPr lang="ja-JP" altLang="en-US"/>
              <a:pPr>
                <a:defRPr/>
              </a:pPr>
              <a:t>2019/3/19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239923A-A678-4AD2-A7FE-2F673174DA40}"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02BADD8-1F7E-4D0C-A813-7FDE4D0C8B22}" type="datetimeFigureOut">
              <a:rPr lang="ja-JP" altLang="en-US"/>
              <a:pPr>
                <a:defRPr/>
              </a:pPr>
              <a:t>2019/3/19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6463C72-3FE3-47F4-A5DD-1EE0B42153FE}"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9B2DA6E-C17D-4C91-B513-481053D3C7EA}" type="datetimeFigureOut">
              <a:rPr lang="ja-JP" altLang="en-US"/>
              <a:pPr>
                <a:defRPr/>
              </a:pPr>
              <a:t>2019/3/19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8BF6E57-D5EB-41D7-BEEA-16FED0B09C81}"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4ADFB88-FFF4-4755-8E75-C2AB52101A2E}" type="datetimeFigureOut">
              <a:rPr lang="ja-JP" altLang="en-US"/>
              <a:pPr>
                <a:defRPr/>
              </a:pPr>
              <a:t>2019/3/19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79380AE-558C-4979-ABD5-FACA8EED4BF3}"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C2FD77C-71D1-4437-9842-5D480AC6AADE}" type="datetimeFigureOut">
              <a:rPr lang="ja-JP" altLang="en-US"/>
              <a:pPr>
                <a:defRPr/>
              </a:pPr>
              <a:t>2019/3/19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49BB767D-CAD3-4656-9BC8-728106886C6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96A8672-5B05-4773-BA60-FB9FC45ADDDA}" type="datetimeFigureOut">
              <a:rPr lang="ja-JP" altLang="en-US"/>
              <a:pPr>
                <a:defRPr/>
              </a:pPr>
              <a:t>2019/3/19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B1ABED7-7084-4F27-A716-6653CA0FAEA1}"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1007DEC-CE25-449D-892A-618DE766DE81}" type="datetimeFigureOut">
              <a:rPr lang="ja-JP" altLang="en-US"/>
              <a:pPr>
                <a:defRPr/>
              </a:pPr>
              <a:t>2019/3/19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8C15B45-7EDC-40B5-95DF-CFDEC55FFDB2}"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E4DEA1C-3AE7-4247-A31C-1EFD78A3B219}" type="datetimeFigureOut">
              <a:rPr lang="ja-JP" altLang="en-US"/>
              <a:pPr>
                <a:defRPr/>
              </a:pPr>
              <a:t>2019/3/19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5DB9292-1EB3-47C4-A1D5-5718B13FDBD3}"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C7C7"/>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33D3DE7-88DA-4FE5-98F1-86F9D62FE695}" type="datetimeFigureOut">
              <a:rPr lang="ja-JP" altLang="en-US"/>
              <a:pPr>
                <a:defRPr/>
              </a:pPr>
              <a:t>2019/3/19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265805B-59A5-4FA4-9FB5-C9627C22D37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角丸四角形 2"/>
          <p:cNvSpPr>
            <a:spLocks noChangeArrowheads="1"/>
          </p:cNvSpPr>
          <p:nvPr/>
        </p:nvSpPr>
        <p:spPr bwMode="auto">
          <a:xfrm>
            <a:off x="252810" y="315041"/>
            <a:ext cx="8631237" cy="1274763"/>
          </a:xfrm>
          <a:prstGeom prst="roundRect">
            <a:avLst>
              <a:gd name="adj" fmla="val 12481"/>
            </a:avLst>
          </a:prstGeom>
          <a:blipFill>
            <a:blip r:embed="rId3">
              <a:extLst>
                <a:ext uri="{BEBA8EAE-BF5A-486C-A8C5-ECC9F3942E4B}">
                  <a14:imgProps xmlns:a14="http://schemas.microsoft.com/office/drawing/2010/main">
                    <a14:imgLayer r:embed="rId4">
                      <a14:imgEffect>
                        <a14:artisticCrisscrossEtching/>
                      </a14:imgEffect>
                    </a14:imgLayer>
                  </a14:imgProps>
                </a:ext>
              </a:extLst>
            </a:blip>
            <a:tile tx="0" ty="0" sx="100000" sy="100000" flip="none" algn="tl"/>
          </a:blip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2" name="タイトル 1"/>
          <p:cNvSpPr>
            <a:spLocks noGrp="1"/>
          </p:cNvSpPr>
          <p:nvPr>
            <p:ph type="ctrTitle"/>
          </p:nvPr>
        </p:nvSpPr>
        <p:spPr>
          <a:xfrm>
            <a:off x="251520" y="370580"/>
            <a:ext cx="8631228" cy="1219191"/>
          </a:xfrm>
          <a:noFill/>
          <a:ln w="57150"/>
          <a:scene3d>
            <a:camera prst="orthographicFront"/>
            <a:lightRig rig="threePt" dir="t"/>
          </a:scene3d>
          <a:sp3d>
            <a:bevelT w="139700" h="139700" prst="divot"/>
          </a:sp3d>
        </p:spPr>
        <p:txBody>
          <a:bodyPr anchor="t">
            <a:noAutofit/>
          </a:bodyPr>
          <a:lstStyle/>
          <a:p>
            <a:pPr algn="l" eaLnBrk="1" hangingPunct="1">
              <a:defRPr/>
            </a:pPr>
            <a:r>
              <a:rPr lang="ja-JP" altLang="en-US" sz="1200" dirty="0" smtClean="0"/>
              <a:t>　一般研究</a:t>
            </a:r>
            <a:r>
              <a:rPr lang="en-US" altLang="ja-JP" sz="1200" dirty="0" smtClean="0"/>
              <a:t>ABC</a:t>
            </a:r>
            <a:r>
              <a:rPr lang="ja-JP" altLang="en-US" sz="1200" dirty="0" smtClean="0"/>
              <a:t>・国際研究</a:t>
            </a:r>
            <a:r>
              <a:rPr lang="en-US" altLang="ja-JP" sz="1200" dirty="0" smtClean="0"/>
              <a:t>ABC</a:t>
            </a:r>
            <a:r>
              <a:rPr lang="ja-JP" altLang="en-US" sz="1200" dirty="0" smtClean="0"/>
              <a:t>・特定研究（</a:t>
            </a:r>
            <a:r>
              <a:rPr lang="en-US" altLang="ja-JP" sz="1200" dirty="0" smtClean="0"/>
              <a:t>201</a:t>
            </a:r>
            <a:r>
              <a:rPr lang="en-US" altLang="ja-JP" sz="1200" dirty="0"/>
              <a:t>9</a:t>
            </a:r>
            <a:r>
              <a:rPr lang="ja-JP" altLang="en-US" sz="1200" dirty="0" smtClean="0"/>
              <a:t>年度）</a:t>
            </a:r>
            <a:r>
              <a:rPr lang="en-US" altLang="ja-JP" sz="1400" dirty="0" smtClean="0"/>
              <a:t/>
            </a:r>
            <a:br>
              <a:rPr lang="en-US" altLang="ja-JP" sz="1400" dirty="0" smtClean="0"/>
            </a:br>
            <a:r>
              <a:rPr lang="ja-JP" altLang="en-US" sz="1400" dirty="0" smtClean="0"/>
              <a:t>　</a:t>
            </a:r>
            <a:r>
              <a:rPr lang="ja-JP" altLang="en-US" sz="2400" b="1" dirty="0" smtClean="0"/>
              <a:t>「</a:t>
            </a:r>
            <a:r>
              <a:rPr lang="ja-JP" altLang="en-US" sz="2000" b="1" dirty="0" smtClean="0"/>
              <a:t>研究課題</a:t>
            </a:r>
            <a:r>
              <a:rPr lang="ja-JP" altLang="en-US" sz="2400" b="1" dirty="0" smtClean="0"/>
              <a:t>」</a:t>
            </a:r>
            <a:r>
              <a:rPr lang="en-US" altLang="ja-JP" sz="1800" dirty="0"/>
              <a:t/>
            </a:r>
            <a:br>
              <a:rPr lang="en-US" altLang="ja-JP" sz="1800" dirty="0"/>
            </a:br>
            <a:r>
              <a:rPr lang="ja-JP" altLang="en-US" sz="1400" dirty="0" smtClean="0"/>
              <a:t>　</a:t>
            </a:r>
            <a:r>
              <a:rPr lang="ja-JP" altLang="en-US" sz="1800" b="1" dirty="0" smtClean="0"/>
              <a:t>研究代表者 ： 氏名（所属）　</a:t>
            </a:r>
            <a:r>
              <a:rPr lang="en-US" altLang="ja-JP" sz="1800" b="1" dirty="0" smtClean="0"/>
              <a:t/>
            </a:r>
            <a:br>
              <a:rPr lang="en-US" altLang="ja-JP" sz="1800" b="1" dirty="0" smtClean="0"/>
            </a:br>
            <a:r>
              <a:rPr lang="ja-JP" altLang="en-US" sz="1400" b="1" dirty="0"/>
              <a:t>　</a:t>
            </a:r>
            <a:r>
              <a:rPr lang="ja-JP" altLang="en-US" sz="1400" b="1" dirty="0" smtClean="0"/>
              <a:t>共同研究対応教員 ： 氏名</a:t>
            </a:r>
            <a:endParaRPr lang="ja-JP" altLang="en-US" sz="1400" dirty="0" smtClean="0"/>
          </a:p>
        </p:txBody>
      </p:sp>
      <p:sp>
        <p:nvSpPr>
          <p:cNvPr id="167" name="角丸四角形 166"/>
          <p:cNvSpPr>
            <a:spLocks noChangeArrowheads="1"/>
          </p:cNvSpPr>
          <p:nvPr/>
        </p:nvSpPr>
        <p:spPr bwMode="auto">
          <a:xfrm>
            <a:off x="252810" y="3318077"/>
            <a:ext cx="8631237" cy="2906713"/>
          </a:xfrm>
          <a:prstGeom prst="roundRect">
            <a:avLst>
              <a:gd name="adj" fmla="val 5227"/>
            </a:avLst>
          </a:prstGeom>
          <a:solidFill>
            <a:srgbClr val="FFFF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6" name="角丸四角形 165"/>
          <p:cNvSpPr>
            <a:spLocks noChangeArrowheads="1"/>
          </p:cNvSpPr>
          <p:nvPr/>
        </p:nvSpPr>
        <p:spPr bwMode="auto">
          <a:xfrm>
            <a:off x="252809" y="1953845"/>
            <a:ext cx="8631238" cy="993775"/>
          </a:xfrm>
          <a:prstGeom prst="roundRect">
            <a:avLst>
              <a:gd name="adj" fmla="val 17671"/>
            </a:avLst>
          </a:prstGeom>
          <a:solidFill>
            <a:srgbClr val="DDF2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4344" name="テキスト ボックス 3"/>
          <p:cNvSpPr txBox="1">
            <a:spLocks noChangeArrowheads="1"/>
          </p:cNvSpPr>
          <p:nvPr/>
        </p:nvSpPr>
        <p:spPr bwMode="auto">
          <a:xfrm>
            <a:off x="4788025" y="33338"/>
            <a:ext cx="4032126" cy="276999"/>
          </a:xfrm>
          <a:prstGeom prst="rect">
            <a:avLst/>
          </a:prstGeom>
          <a:noFill/>
          <a:ln w="9525">
            <a:noFill/>
            <a:miter lim="800000"/>
            <a:headEnd/>
            <a:tailEnd/>
          </a:ln>
        </p:spPr>
        <p:txBody>
          <a:bodyPr wrap="square">
            <a:spAutoFit/>
          </a:bodyPr>
          <a:lstStyle/>
          <a:p>
            <a:pPr algn="r"/>
            <a:r>
              <a:rPr lang="ja-JP" altLang="en-US" sz="1200" b="1" dirty="0" smtClean="0">
                <a:solidFill>
                  <a:schemeClr val="bg1"/>
                </a:solidFill>
                <a:latin typeface="Calibri" pitchFamily="34" charset="0"/>
              </a:rPr>
              <a:t>フロンティア材料研究所</a:t>
            </a:r>
            <a:r>
              <a:rPr lang="ja-JP" altLang="en-US" sz="1200" b="1" dirty="0">
                <a:solidFill>
                  <a:schemeClr val="bg1"/>
                </a:solidFill>
                <a:latin typeface="Calibri" pitchFamily="34" charset="0"/>
              </a:rPr>
              <a:t>　共同利用研究　</a:t>
            </a:r>
            <a:r>
              <a:rPr lang="en-US" altLang="ja-JP" sz="1200" b="1" dirty="0">
                <a:solidFill>
                  <a:schemeClr val="bg1"/>
                </a:solidFill>
                <a:latin typeface="Calibri" pitchFamily="34" charset="0"/>
              </a:rPr>
              <a:t>No.</a:t>
            </a:r>
            <a:r>
              <a:rPr lang="ja-JP" altLang="en-US" sz="900" b="1" dirty="0">
                <a:solidFill>
                  <a:schemeClr val="bg1"/>
                </a:solidFill>
                <a:latin typeface="Calibri" pitchFamily="34" charset="0"/>
              </a:rPr>
              <a:t>○</a:t>
            </a:r>
            <a:r>
              <a:rPr lang="ja-JP" altLang="en-US" sz="900" b="1" dirty="0" smtClean="0">
                <a:solidFill>
                  <a:schemeClr val="bg1"/>
                </a:solidFill>
                <a:latin typeface="Calibri" pitchFamily="34" charset="0"/>
              </a:rPr>
              <a:t>○（採択番号）</a:t>
            </a:r>
            <a:endParaRPr lang="ja-JP" altLang="en-US" sz="900" b="1" dirty="0">
              <a:solidFill>
                <a:schemeClr val="bg1"/>
              </a:solidFill>
              <a:latin typeface="Calibri" pitchFamily="34" charset="0"/>
            </a:endParaRPr>
          </a:p>
        </p:txBody>
      </p:sp>
      <p:sp>
        <p:nvSpPr>
          <p:cNvPr id="14345" name="正方形/長方形 55"/>
          <p:cNvSpPr>
            <a:spLocks noChangeArrowheads="1"/>
          </p:cNvSpPr>
          <p:nvPr/>
        </p:nvSpPr>
        <p:spPr bwMode="auto">
          <a:xfrm>
            <a:off x="138113" y="1615383"/>
            <a:ext cx="174759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研究目的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6" name="正方形/長方形 16"/>
          <p:cNvSpPr>
            <a:spLocks noChangeArrowheads="1"/>
          </p:cNvSpPr>
          <p:nvPr/>
        </p:nvSpPr>
        <p:spPr bwMode="auto">
          <a:xfrm>
            <a:off x="293687" y="6221615"/>
            <a:ext cx="8886825" cy="553998"/>
          </a:xfrm>
          <a:prstGeom prst="rect">
            <a:avLst/>
          </a:prstGeom>
          <a:noFill/>
          <a:ln w="9525">
            <a:noFill/>
            <a:miter lim="800000"/>
            <a:headEnd/>
            <a:tailEnd/>
          </a:ln>
        </p:spPr>
        <p:txBody>
          <a:bodyPr wrap="square">
            <a:spAutoFit/>
          </a:bodyPr>
          <a:lstStyle/>
          <a:p>
            <a:r>
              <a:rPr lang="ja-JP" altLang="en-US" sz="1000" dirty="0" smtClean="0">
                <a:solidFill>
                  <a:schemeClr val="bg1"/>
                </a:solidFill>
                <a:latin typeface="Calibri" pitchFamily="34" charset="0"/>
              </a:rPr>
              <a:t>こちら</a:t>
            </a:r>
            <a:r>
              <a:rPr lang="ja-JP" altLang="en-US" sz="1000" dirty="0">
                <a:solidFill>
                  <a:schemeClr val="bg1"/>
                </a:solidFill>
                <a:latin typeface="Calibri" pitchFamily="34" charset="0"/>
              </a:rPr>
              <a:t>の欄には、</a:t>
            </a:r>
            <a:r>
              <a:rPr lang="en-US" altLang="ja-JP" sz="1000" dirty="0">
                <a:solidFill>
                  <a:schemeClr val="bg1"/>
                </a:solidFill>
                <a:latin typeface="Calibri" pitchFamily="34" charset="0"/>
              </a:rPr>
              <a:t>URL</a:t>
            </a:r>
            <a:r>
              <a:rPr lang="ja-JP" altLang="en-US" sz="1000" dirty="0">
                <a:solidFill>
                  <a:schemeClr val="bg1"/>
                </a:solidFill>
                <a:latin typeface="Calibri" pitchFamily="34" charset="0"/>
              </a:rPr>
              <a:t>や掲載論文等</a:t>
            </a:r>
            <a:r>
              <a:rPr lang="en-US" altLang="ja-JP" sz="1000" dirty="0">
                <a:solidFill>
                  <a:schemeClr val="bg1"/>
                </a:solidFill>
                <a:latin typeface="Calibri" pitchFamily="34" charset="0"/>
              </a:rPr>
              <a:t>PR</a:t>
            </a:r>
            <a:r>
              <a:rPr lang="ja-JP" altLang="en-US" sz="1000" dirty="0">
                <a:solidFill>
                  <a:schemeClr val="bg1"/>
                </a:solidFill>
                <a:latin typeface="Calibri" pitchFamily="34" charset="0"/>
              </a:rPr>
              <a:t>したいものがある場合は自由にご記載ください。</a:t>
            </a:r>
            <a:endParaRPr lang="en-US" altLang="ja-JP" sz="1000" dirty="0">
              <a:solidFill>
                <a:schemeClr val="bg1"/>
              </a:solidFill>
              <a:latin typeface="Calibri" pitchFamily="34" charset="0"/>
            </a:endParaRPr>
          </a:p>
          <a:p>
            <a:r>
              <a:rPr lang="ja-JP" altLang="en-US" sz="1000" dirty="0" smtClean="0">
                <a:solidFill>
                  <a:schemeClr val="bg1"/>
                </a:solidFill>
                <a:latin typeface="Calibri" pitchFamily="34" charset="0"/>
              </a:rPr>
              <a:t>発表</a:t>
            </a:r>
            <a:r>
              <a:rPr lang="ja-JP" altLang="en-US" sz="1000" dirty="0">
                <a:solidFill>
                  <a:schemeClr val="bg1"/>
                </a:solidFill>
                <a:latin typeface="Calibri" pitchFamily="34" charset="0"/>
              </a:rPr>
              <a:t>論文・関連論文 ： ・・・・・・・・・・・・・・・・・・・・・・・・・・</a:t>
            </a:r>
            <a:endParaRPr lang="en-US" altLang="ja-JP" sz="1000" dirty="0">
              <a:solidFill>
                <a:schemeClr val="bg1"/>
              </a:solidFill>
              <a:latin typeface="Calibri" pitchFamily="34" charset="0"/>
            </a:endParaRPr>
          </a:p>
          <a:p>
            <a:r>
              <a:rPr lang="ja-JP" altLang="en-US" sz="1000" dirty="0">
                <a:solidFill>
                  <a:schemeClr val="bg1"/>
                </a:solidFill>
                <a:latin typeface="Calibri" pitchFamily="34" charset="0"/>
              </a:rPr>
              <a:t>　　　　　　　　　　　　　　 ・・・・ ・・・・・・・・・・・・・・・・・・・・</a:t>
            </a:r>
            <a:r>
              <a:rPr lang="ja-JP" altLang="en-US" sz="1000" dirty="0" smtClean="0">
                <a:solidFill>
                  <a:schemeClr val="bg1"/>
                </a:solidFill>
                <a:latin typeface="Calibri" pitchFamily="34" charset="0"/>
              </a:rPr>
              <a:t>・</a:t>
            </a:r>
            <a:endParaRPr lang="en-US" altLang="ja-JP" sz="1000" dirty="0">
              <a:solidFill>
                <a:schemeClr val="bg1"/>
              </a:solidFill>
              <a:latin typeface="Calibri" pitchFamily="34" charset="0"/>
            </a:endParaRPr>
          </a:p>
        </p:txBody>
      </p:sp>
      <p:sp>
        <p:nvSpPr>
          <p:cNvPr id="14347" name="Text Box 17"/>
          <p:cNvSpPr txBox="1">
            <a:spLocks noChangeArrowheads="1"/>
          </p:cNvSpPr>
          <p:nvPr/>
        </p:nvSpPr>
        <p:spPr bwMode="auto">
          <a:xfrm>
            <a:off x="323850" y="1966578"/>
            <a:ext cx="8496300" cy="307975"/>
          </a:xfrm>
          <a:prstGeom prst="rect">
            <a:avLst/>
          </a:prstGeom>
          <a:noFill/>
          <a:ln w="9525">
            <a:noFill/>
            <a:miter lim="800000"/>
            <a:headEnd/>
            <a:tailEnd/>
          </a:ln>
        </p:spPr>
        <p:txBody>
          <a:bodyPr>
            <a:spAutoFit/>
          </a:bodyPr>
          <a:lstStyle/>
          <a:p>
            <a:pPr>
              <a:spcBef>
                <a:spcPct val="50000"/>
              </a:spcBef>
            </a:pPr>
            <a:r>
              <a:rPr lang="en-US" altLang="ja-JP" sz="1400" dirty="0">
                <a:latin typeface="ＭＳ Ｐゴシック" charset="-128"/>
              </a:rPr>
              <a:t>MS P</a:t>
            </a:r>
            <a:r>
              <a:rPr lang="ja-JP" altLang="en-US" sz="1400" dirty="0">
                <a:latin typeface="ＭＳ Ｐゴシック" charset="-128"/>
              </a:rPr>
              <a:t>ゴシック　フォント</a:t>
            </a:r>
            <a:r>
              <a:rPr lang="en-US" altLang="ja-JP" sz="1400" dirty="0">
                <a:latin typeface="ＭＳ Ｐゴシック" charset="-128"/>
              </a:rPr>
              <a:t>10-14</a:t>
            </a:r>
            <a:endParaRPr lang="ja-JP" altLang="en-US" sz="1400" dirty="0">
              <a:latin typeface="ＭＳ Ｐゴシック" charset="-128"/>
            </a:endParaRPr>
          </a:p>
        </p:txBody>
      </p:sp>
      <p:sp>
        <p:nvSpPr>
          <p:cNvPr id="14348" name="正方形/長方形 55"/>
          <p:cNvSpPr>
            <a:spLocks noChangeArrowheads="1"/>
          </p:cNvSpPr>
          <p:nvPr/>
        </p:nvSpPr>
        <p:spPr bwMode="auto">
          <a:xfrm>
            <a:off x="138113" y="2992640"/>
            <a:ext cx="226536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研究成果・効果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9" name="Text Box 17"/>
          <p:cNvSpPr txBox="1">
            <a:spLocks noChangeArrowheads="1"/>
          </p:cNvSpPr>
          <p:nvPr/>
        </p:nvSpPr>
        <p:spPr bwMode="auto">
          <a:xfrm>
            <a:off x="293688" y="3989590"/>
            <a:ext cx="3054350" cy="307975"/>
          </a:xfrm>
          <a:prstGeom prst="rect">
            <a:avLst/>
          </a:prstGeom>
          <a:noFill/>
          <a:ln w="9525">
            <a:noFill/>
            <a:miter lim="800000"/>
            <a:headEnd/>
            <a:tailEnd/>
          </a:ln>
        </p:spPr>
        <p:txBody>
          <a:bodyPr>
            <a:spAutoFit/>
          </a:bodyPr>
          <a:lstStyle/>
          <a:p>
            <a:pPr>
              <a:spcBef>
                <a:spcPct val="50000"/>
              </a:spcBef>
            </a:pPr>
            <a:r>
              <a:rPr lang="en-US" altLang="ja-JP" sz="1400">
                <a:latin typeface="ＭＳ Ｐゴシック" charset="-128"/>
              </a:rPr>
              <a:t>MS P</a:t>
            </a:r>
            <a:r>
              <a:rPr lang="ja-JP" altLang="en-US" sz="1400">
                <a:latin typeface="ＭＳ Ｐゴシック" charset="-128"/>
              </a:rPr>
              <a:t>ゴシック　フォント</a:t>
            </a:r>
            <a:r>
              <a:rPr lang="en-US" altLang="ja-JP" sz="1400">
                <a:latin typeface="ＭＳ Ｐゴシック" charset="-128"/>
              </a:rPr>
              <a:t>10-14</a:t>
            </a:r>
            <a:endParaRPr lang="ja-JP" altLang="en-US" sz="1400">
              <a:latin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角丸四角形 2"/>
          <p:cNvSpPr>
            <a:spLocks noChangeArrowheads="1"/>
          </p:cNvSpPr>
          <p:nvPr/>
        </p:nvSpPr>
        <p:spPr bwMode="auto">
          <a:xfrm>
            <a:off x="289333" y="318916"/>
            <a:ext cx="8631237" cy="1580400"/>
          </a:xfrm>
          <a:prstGeom prst="roundRect">
            <a:avLst>
              <a:gd name="adj" fmla="val 12481"/>
            </a:avLst>
          </a:prstGeom>
          <a:blipFill>
            <a:blip r:embed="rId2">
              <a:extLst>
                <a:ext uri="{BEBA8EAE-BF5A-486C-A8C5-ECC9F3942E4B}">
                  <a14:imgProps xmlns:a14="http://schemas.microsoft.com/office/drawing/2010/main">
                    <a14:imgLayer r:embed="rId3">
                      <a14:imgEffect>
                        <a14:artisticCrisscrossEtching/>
                      </a14:imgEffect>
                    </a14:imgLayer>
                  </a14:imgProps>
                </a:ext>
              </a:extLst>
            </a:blip>
            <a:tile tx="0" ty="0" sx="100000" sy="100000" flip="none" algn="tl"/>
          </a:blip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7" name="角丸四角形 166"/>
          <p:cNvSpPr>
            <a:spLocks noChangeArrowheads="1"/>
          </p:cNvSpPr>
          <p:nvPr/>
        </p:nvSpPr>
        <p:spPr bwMode="auto">
          <a:xfrm>
            <a:off x="289333" y="3842532"/>
            <a:ext cx="8631237" cy="2440800"/>
          </a:xfrm>
          <a:prstGeom prst="roundRect">
            <a:avLst>
              <a:gd name="adj" fmla="val 5227"/>
            </a:avLst>
          </a:prstGeom>
          <a:solidFill>
            <a:srgbClr val="FFFF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6" name="角丸四角形 165"/>
          <p:cNvSpPr>
            <a:spLocks noChangeArrowheads="1"/>
          </p:cNvSpPr>
          <p:nvPr/>
        </p:nvSpPr>
        <p:spPr bwMode="auto">
          <a:xfrm>
            <a:off x="289332" y="2304525"/>
            <a:ext cx="8631238" cy="1080000"/>
          </a:xfrm>
          <a:prstGeom prst="roundRect">
            <a:avLst>
              <a:gd name="adj" fmla="val 17671"/>
            </a:avLst>
          </a:prstGeom>
          <a:solidFill>
            <a:srgbClr val="DDF2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4344" name="テキスト ボックス 3"/>
          <p:cNvSpPr txBox="1">
            <a:spLocks noChangeArrowheads="1"/>
          </p:cNvSpPr>
          <p:nvPr/>
        </p:nvSpPr>
        <p:spPr bwMode="auto">
          <a:xfrm>
            <a:off x="5161878" y="46813"/>
            <a:ext cx="3689938" cy="276999"/>
          </a:xfrm>
          <a:prstGeom prst="rect">
            <a:avLst/>
          </a:prstGeom>
          <a:noFill/>
          <a:ln w="9525">
            <a:noFill/>
            <a:miter lim="800000"/>
            <a:headEnd/>
            <a:tailEnd/>
          </a:ln>
        </p:spPr>
        <p:txBody>
          <a:bodyPr wrap="square">
            <a:spAutoFit/>
          </a:bodyPr>
          <a:lstStyle/>
          <a:p>
            <a:pPr algn="r"/>
            <a:r>
              <a:rPr lang="ja-JP" altLang="en-US" sz="1200" b="1" dirty="0">
                <a:solidFill>
                  <a:schemeClr val="bg1"/>
                </a:solidFill>
                <a:latin typeface="Calibri" pitchFamily="34" charset="0"/>
              </a:rPr>
              <a:t>　フロンティア材料</a:t>
            </a:r>
            <a:r>
              <a:rPr lang="ja-JP" altLang="en-US" sz="1200" b="1" dirty="0" smtClean="0">
                <a:solidFill>
                  <a:schemeClr val="bg1"/>
                </a:solidFill>
                <a:latin typeface="Calibri" pitchFamily="34" charset="0"/>
              </a:rPr>
              <a:t>研究所　共同</a:t>
            </a:r>
            <a:r>
              <a:rPr lang="ja-JP" altLang="en-US" sz="1200" b="1" dirty="0">
                <a:solidFill>
                  <a:schemeClr val="bg1"/>
                </a:solidFill>
                <a:latin typeface="Calibri" pitchFamily="34" charset="0"/>
              </a:rPr>
              <a:t>利用研究　</a:t>
            </a:r>
            <a:r>
              <a:rPr lang="en-US" altLang="ja-JP" sz="1200" b="1" dirty="0" smtClean="0">
                <a:solidFill>
                  <a:schemeClr val="bg1"/>
                </a:solidFill>
                <a:latin typeface="Calibri" pitchFamily="34" charset="0"/>
              </a:rPr>
              <a:t>No.</a:t>
            </a:r>
            <a:r>
              <a:rPr lang="ja-JP" altLang="en-US" sz="900" b="1" dirty="0" smtClean="0">
                <a:solidFill>
                  <a:schemeClr val="bg1"/>
                </a:solidFill>
                <a:latin typeface="Calibri" pitchFamily="34" charset="0"/>
              </a:rPr>
              <a:t>○○</a:t>
            </a:r>
            <a:endParaRPr lang="ja-JP" altLang="en-US" sz="900" b="1" dirty="0">
              <a:solidFill>
                <a:schemeClr val="bg1"/>
              </a:solidFill>
              <a:latin typeface="Calibri" pitchFamily="34" charset="0"/>
            </a:endParaRPr>
          </a:p>
        </p:txBody>
      </p:sp>
      <p:sp>
        <p:nvSpPr>
          <p:cNvPr id="14345" name="正方形/長方形 55"/>
          <p:cNvSpPr>
            <a:spLocks noChangeArrowheads="1"/>
          </p:cNvSpPr>
          <p:nvPr/>
        </p:nvSpPr>
        <p:spPr bwMode="auto">
          <a:xfrm>
            <a:off x="132552" y="1933474"/>
            <a:ext cx="174759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研究目的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8" name="正方形/長方形 55"/>
          <p:cNvSpPr>
            <a:spLocks noChangeArrowheads="1"/>
          </p:cNvSpPr>
          <p:nvPr/>
        </p:nvSpPr>
        <p:spPr bwMode="auto">
          <a:xfrm>
            <a:off x="128354" y="3461629"/>
            <a:ext cx="226536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研究成果・効果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5" name="Text Box 6"/>
          <p:cNvSpPr txBox="1">
            <a:spLocks noChangeArrowheads="1"/>
          </p:cNvSpPr>
          <p:nvPr/>
        </p:nvSpPr>
        <p:spPr bwMode="auto">
          <a:xfrm>
            <a:off x="250825" y="373779"/>
            <a:ext cx="86312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sz="1200" dirty="0"/>
              <a:t>　</a:t>
            </a:r>
            <a:r>
              <a:rPr lang="ja-JP" altLang="en-US" sz="1200" dirty="0" smtClean="0"/>
              <a:t>一般研究</a:t>
            </a:r>
            <a:r>
              <a:rPr lang="en-US" altLang="ja-JP" sz="1200" dirty="0" smtClean="0"/>
              <a:t>A</a:t>
            </a:r>
            <a:r>
              <a:rPr lang="ja-JP" altLang="en-US" sz="1200" dirty="0" smtClean="0"/>
              <a:t>（</a:t>
            </a:r>
            <a:r>
              <a:rPr lang="en-US" altLang="ja-JP" sz="1200" dirty="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20XX </a:t>
            </a:r>
            <a:r>
              <a:rPr lang="ja-JP" altLang="en-US" sz="1200" dirty="0" smtClean="0"/>
              <a:t>年度）</a:t>
            </a:r>
            <a:r>
              <a:rPr lang="en-US" altLang="ja-JP" sz="1400" dirty="0"/>
              <a:t/>
            </a:r>
            <a:br>
              <a:rPr lang="en-US" altLang="ja-JP" sz="1400" dirty="0"/>
            </a:br>
            <a:r>
              <a:rPr lang="ja-JP" altLang="en-US" sz="1400" dirty="0"/>
              <a:t>　</a:t>
            </a:r>
            <a:r>
              <a:rPr lang="ja-JP" altLang="en-US" sz="2400" dirty="0"/>
              <a:t>「</a:t>
            </a:r>
            <a:r>
              <a:rPr lang="ja-JP" altLang="en-US" sz="2000" b="1" dirty="0"/>
              <a:t>最も普及している鋼材ダンパーの真の制振効果に関する研究</a:t>
            </a:r>
          </a:p>
          <a:p>
            <a:pPr eaLnBrk="1" hangingPunct="1">
              <a:lnSpc>
                <a:spcPct val="90000"/>
              </a:lnSpc>
              <a:spcBef>
                <a:spcPct val="0"/>
              </a:spcBef>
              <a:buFontTx/>
              <a:buNone/>
            </a:pPr>
            <a:r>
              <a:rPr lang="ja-JP" altLang="en-US" sz="2000" b="1" dirty="0"/>
              <a:t>     および設計指針への反映</a:t>
            </a:r>
            <a:r>
              <a:rPr lang="ja-JP" altLang="en-US" sz="2400" dirty="0"/>
              <a:t>」</a:t>
            </a:r>
            <a:endParaRPr lang="en-US" altLang="ja-JP" sz="2400" dirty="0"/>
          </a:p>
          <a:p>
            <a:pPr eaLnBrk="1" hangingPunct="1">
              <a:lnSpc>
                <a:spcPct val="50000"/>
              </a:lnSpc>
              <a:spcBef>
                <a:spcPct val="0"/>
              </a:spcBef>
              <a:buFontTx/>
              <a:buNone/>
            </a:pPr>
            <a:r>
              <a:rPr lang="en-US" altLang="ja-JP" sz="1800" dirty="0"/>
              <a:t/>
            </a:r>
            <a:br>
              <a:rPr lang="en-US" altLang="ja-JP" sz="1800" dirty="0"/>
            </a:br>
            <a:r>
              <a:rPr lang="ja-JP" altLang="en-US" sz="1400" dirty="0"/>
              <a:t>　</a:t>
            </a:r>
            <a:r>
              <a:rPr lang="ja-JP" altLang="en-US" sz="1800" b="1" dirty="0"/>
              <a:t>研究代表者  ： 玉井宏章 （長崎大学 工学部 工学科 構造工学コース）</a:t>
            </a:r>
            <a:r>
              <a:rPr lang="en-US" altLang="ja-JP" sz="1800" b="1" dirty="0"/>
              <a:t/>
            </a:r>
            <a:br>
              <a:rPr lang="en-US" altLang="ja-JP" sz="1800" b="1" dirty="0"/>
            </a:br>
            <a:r>
              <a:rPr lang="ja-JP" altLang="en-US" sz="1400" b="1" dirty="0"/>
              <a:t>　</a:t>
            </a:r>
            <a:endParaRPr lang="en-US" altLang="ja-JP" sz="1400" b="1" dirty="0"/>
          </a:p>
          <a:p>
            <a:pPr eaLnBrk="1" hangingPunct="1">
              <a:lnSpc>
                <a:spcPct val="50000"/>
              </a:lnSpc>
              <a:spcBef>
                <a:spcPct val="0"/>
              </a:spcBef>
              <a:buFontTx/>
              <a:buNone/>
            </a:pPr>
            <a:r>
              <a:rPr lang="ja-JP" altLang="en-US" sz="1400" b="1" dirty="0" smtClean="0"/>
              <a:t>　共同</a:t>
            </a:r>
            <a:r>
              <a:rPr lang="ja-JP" altLang="en-US" sz="1400" b="1" dirty="0"/>
              <a:t>研究対応教員  ：  </a:t>
            </a:r>
            <a:r>
              <a:rPr lang="ja-JP" altLang="en-US" sz="1400" b="1" dirty="0" smtClean="0"/>
              <a:t>笠井和彦</a:t>
            </a:r>
            <a:endParaRPr lang="ja-JP" altLang="en-US" sz="1400" b="1" dirty="0"/>
          </a:p>
        </p:txBody>
      </p:sp>
      <p:sp>
        <p:nvSpPr>
          <p:cNvPr id="16" name="Text Box 17"/>
          <p:cNvSpPr txBox="1">
            <a:spLocks noChangeArrowheads="1"/>
          </p:cNvSpPr>
          <p:nvPr/>
        </p:nvSpPr>
        <p:spPr bwMode="auto">
          <a:xfrm>
            <a:off x="356801" y="2366138"/>
            <a:ext cx="84963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400" dirty="0" err="1">
                <a:latin typeface="ＭＳ Ｐゴシック" panose="020B0600070205080204" pitchFamily="50" charset="-128"/>
              </a:rPr>
              <a:t>我国は度重なる震災</a:t>
            </a:r>
            <a:r>
              <a:rPr lang="ja-JP" altLang="en-US" sz="1400" dirty="0">
                <a:latin typeface="ＭＳ Ｐゴシック" panose="020B0600070205080204" pitchFamily="50" charset="-128"/>
              </a:rPr>
              <a:t>を経験し、強震動に際して人命保護ばかりでなく機能維持や早期回復の重要性が再認識された。その結果、制振および免震構造などの応答制御機構を有する建築構造物の研究・応用が著しく進展した。本研究は、安価で最も普及している鋼材制振ダンパーの設計法や効果の評価法、および鋼材ダンパーを用いた鋼構造骨組みの制振設計法を検討し、日本建築学会鋼構造制振指針の内容に反映させることを目的とした。</a:t>
            </a:r>
          </a:p>
        </p:txBody>
      </p:sp>
      <p:sp>
        <p:nvSpPr>
          <p:cNvPr id="17" name="Text Box 17"/>
          <p:cNvSpPr txBox="1">
            <a:spLocks noChangeArrowheads="1"/>
          </p:cNvSpPr>
          <p:nvPr/>
        </p:nvSpPr>
        <p:spPr bwMode="auto">
          <a:xfrm>
            <a:off x="436563" y="3879850"/>
            <a:ext cx="23352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ＭＳ Ｐゴシック" panose="020B0600070205080204" pitchFamily="50" charset="-128"/>
              </a:rPr>
              <a:t>対象とするダンパー</a:t>
            </a:r>
          </a:p>
          <a:p>
            <a:pPr eaLnBrk="1" hangingPunct="1">
              <a:spcBef>
                <a:spcPct val="0"/>
              </a:spcBef>
              <a:buFontTx/>
              <a:buNone/>
            </a:pPr>
            <a:r>
              <a:rPr lang="ja-JP" altLang="en-US" sz="1400" b="1" dirty="0">
                <a:latin typeface="ＭＳ Ｐゴシック" panose="020B0600070205080204" pitchFamily="50" charset="-128"/>
              </a:rPr>
              <a:t>⇒ﾊﾞｲﾘﾆｱ履歴をもつﾀﾞﾝﾊﾟｰ</a:t>
            </a:r>
          </a:p>
        </p:txBody>
      </p:sp>
      <p:grpSp>
        <p:nvGrpSpPr>
          <p:cNvPr id="18" name="グループ化 30"/>
          <p:cNvGrpSpPr>
            <a:grpSpLocks/>
          </p:cNvGrpSpPr>
          <p:nvPr/>
        </p:nvGrpSpPr>
        <p:grpSpPr bwMode="auto">
          <a:xfrm>
            <a:off x="663575" y="4392613"/>
            <a:ext cx="1631950" cy="752475"/>
            <a:chOff x="0" y="-114"/>
            <a:chExt cx="16325" cy="7530"/>
          </a:xfrm>
        </p:grpSpPr>
        <p:sp>
          <p:nvSpPr>
            <p:cNvPr id="19" name="テキスト ボックス 29"/>
            <p:cNvSpPr txBox="1">
              <a:spLocks noChangeArrowheads="1"/>
            </p:cNvSpPr>
            <p:nvPr/>
          </p:nvSpPr>
          <p:spPr bwMode="auto">
            <a:xfrm>
              <a:off x="12382" y="1333"/>
              <a:ext cx="3943" cy="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en-US" altLang="ja-JP" sz="800" b="1">
                  <a:latin typeface="Arial Narrow" panose="020B0606020202030204" pitchFamily="34" charset="0"/>
                  <a:ea typeface="ＭＳ 明朝" panose="02020609040205080304" pitchFamily="17" charset="-128"/>
                </a:rPr>
                <a:t>F</a:t>
              </a:r>
              <a:r>
                <a:rPr lang="en-US" altLang="ja-JP" sz="800" b="1" baseline="-25000">
                  <a:latin typeface="Arial Narrow" panose="020B0606020202030204" pitchFamily="34" charset="0"/>
                  <a:ea typeface="ＭＳ 明朝" panose="02020609040205080304" pitchFamily="17" charset="-128"/>
                </a:rPr>
                <a:t>d</a:t>
              </a:r>
              <a:r>
                <a:rPr lang="en-US" altLang="ja-JP" sz="800" b="1">
                  <a:latin typeface="Arial Narrow" panose="020B0606020202030204" pitchFamily="34" charset="0"/>
                  <a:ea typeface="ＭＳ 明朝" panose="02020609040205080304" pitchFamily="17" charset="-128"/>
                </a:rPr>
                <a:t>, u</a:t>
              </a:r>
              <a:r>
                <a:rPr lang="en-US" altLang="ja-JP" sz="800" b="1" baseline="-25000">
                  <a:latin typeface="Arial Narrow" panose="020B0606020202030204" pitchFamily="34" charset="0"/>
                  <a:ea typeface="ＭＳ 明朝" panose="02020609040205080304" pitchFamily="17" charset="-128"/>
                </a:rPr>
                <a:t>d</a:t>
              </a:r>
              <a:endParaRPr lang="en-US" altLang="ja-JP" sz="1800">
                <a:latin typeface="Arial" panose="020B0604020202020204" pitchFamily="34" charset="0"/>
              </a:endParaRPr>
            </a:p>
          </p:txBody>
        </p:sp>
        <p:sp>
          <p:nvSpPr>
            <p:cNvPr id="20" name="直線コネクタ 28"/>
            <p:cNvSpPr>
              <a:spLocks noChangeShapeType="1"/>
            </p:cNvSpPr>
            <p:nvPr/>
          </p:nvSpPr>
          <p:spPr bwMode="auto">
            <a:xfrm>
              <a:off x="13335" y="3905"/>
              <a:ext cx="1758" cy="0"/>
            </a:xfrm>
            <a:prstGeom prst="line">
              <a:avLst/>
            </a:prstGeom>
            <a:noFill/>
            <a:ln w="952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21" name="グループ化 10"/>
            <p:cNvGrpSpPr>
              <a:grpSpLocks/>
            </p:cNvGrpSpPr>
            <p:nvPr/>
          </p:nvGrpSpPr>
          <p:grpSpPr bwMode="auto">
            <a:xfrm>
              <a:off x="0" y="2571"/>
              <a:ext cx="13074" cy="2915"/>
              <a:chOff x="1016" y="13005"/>
              <a:chExt cx="2059" cy="459"/>
            </a:xfrm>
          </p:grpSpPr>
          <p:sp>
            <p:nvSpPr>
              <p:cNvPr id="26" name="Rectangle 5" descr="右上がり対角線 (太)"/>
              <p:cNvSpPr>
                <a:spLocks noChangeArrowheads="1"/>
              </p:cNvSpPr>
              <p:nvPr/>
            </p:nvSpPr>
            <p:spPr bwMode="auto">
              <a:xfrm>
                <a:off x="1359" y="13185"/>
                <a:ext cx="1373" cy="94"/>
              </a:xfrm>
              <a:prstGeom prst="rect">
                <a:avLst/>
              </a:prstGeom>
              <a:pattFill prst="wd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7" name="AutoShape 6"/>
              <p:cNvSpPr>
                <a:spLocks noChangeArrowheads="1"/>
              </p:cNvSpPr>
              <p:nvPr/>
            </p:nvSpPr>
            <p:spPr bwMode="auto">
              <a:xfrm>
                <a:off x="1196" y="13005"/>
                <a:ext cx="1706" cy="133"/>
              </a:xfrm>
              <a:custGeom>
                <a:avLst/>
                <a:gdLst/>
                <a:ahLst/>
                <a:cxnLst/>
                <a:rect l="0" t="0" r="0" b="0"/>
                <a:pathLst/>
              </a:custGeom>
              <a:solidFill>
                <a:srgbClr val="C0C0C0"/>
              </a:solidFill>
              <a:ln w="12700">
                <a:solidFill>
                  <a:srgbClr val="000000"/>
                </a:solidFill>
                <a:miter lim="800000"/>
                <a:headEnd/>
                <a:tailEnd/>
              </a:ln>
            </p:spPr>
            <p:txBody>
              <a:bodyPr anchor="ctr"/>
              <a:lstStyle/>
              <a:p>
                <a:endParaRPr lang="ja-JP" altLang="en-US"/>
              </a:p>
            </p:txBody>
          </p:sp>
          <p:grpSp>
            <p:nvGrpSpPr>
              <p:cNvPr id="28" name="Group 7"/>
              <p:cNvGrpSpPr>
                <a:grpSpLocks/>
              </p:cNvGrpSpPr>
              <p:nvPr/>
            </p:nvGrpSpPr>
            <p:grpSpPr bwMode="auto">
              <a:xfrm>
                <a:off x="1016" y="13093"/>
                <a:ext cx="2059" cy="276"/>
                <a:chOff x="1016" y="13093"/>
                <a:chExt cx="2059" cy="276"/>
              </a:xfrm>
            </p:grpSpPr>
            <p:sp>
              <p:nvSpPr>
                <p:cNvPr id="30" name="Line 8"/>
                <p:cNvSpPr>
                  <a:spLocks noChangeShapeType="1"/>
                </p:cNvSpPr>
                <p:nvPr/>
              </p:nvSpPr>
              <p:spPr bwMode="auto">
                <a:xfrm>
                  <a:off x="1368" y="13182"/>
                  <a:ext cx="136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9"/>
                <p:cNvSpPr>
                  <a:spLocks noChangeShapeType="1"/>
                </p:cNvSpPr>
                <p:nvPr/>
              </p:nvSpPr>
              <p:spPr bwMode="auto">
                <a:xfrm>
                  <a:off x="1371" y="13284"/>
                  <a:ext cx="136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2" name="Group 10"/>
                <p:cNvGrpSpPr>
                  <a:grpSpLocks/>
                </p:cNvGrpSpPr>
                <p:nvPr/>
              </p:nvGrpSpPr>
              <p:grpSpPr bwMode="auto">
                <a:xfrm flipH="1">
                  <a:off x="1016" y="13093"/>
                  <a:ext cx="361" cy="276"/>
                  <a:chOff x="986" y="13096"/>
                  <a:chExt cx="361" cy="276"/>
                </a:xfrm>
              </p:grpSpPr>
              <p:sp>
                <p:nvSpPr>
                  <p:cNvPr id="38" name="Line 11"/>
                  <p:cNvSpPr>
                    <a:spLocks noChangeShapeType="1"/>
                  </p:cNvSpPr>
                  <p:nvPr/>
                </p:nvSpPr>
                <p:spPr bwMode="auto">
                  <a:xfrm flipV="1">
                    <a:off x="990" y="13108"/>
                    <a:ext cx="119" cy="8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 name="Line 12"/>
                  <p:cNvSpPr>
                    <a:spLocks noChangeShapeType="1"/>
                  </p:cNvSpPr>
                  <p:nvPr/>
                </p:nvSpPr>
                <p:spPr bwMode="auto">
                  <a:xfrm rot="16200000" flipV="1">
                    <a:off x="1005" y="13264"/>
                    <a:ext cx="81" cy="1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Line 13"/>
                  <p:cNvSpPr>
                    <a:spLocks noChangeShapeType="1"/>
                  </p:cNvSpPr>
                  <p:nvPr/>
                </p:nvSpPr>
                <p:spPr bwMode="auto">
                  <a:xfrm>
                    <a:off x="1103" y="13363"/>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 name="Line 14"/>
                  <p:cNvSpPr>
                    <a:spLocks noChangeShapeType="1"/>
                  </p:cNvSpPr>
                  <p:nvPr/>
                </p:nvSpPr>
                <p:spPr bwMode="auto">
                  <a:xfrm>
                    <a:off x="1103" y="13109"/>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 name="Line 15"/>
                  <p:cNvSpPr>
                    <a:spLocks noChangeShapeType="1"/>
                  </p:cNvSpPr>
                  <p:nvPr/>
                </p:nvSpPr>
                <p:spPr bwMode="auto">
                  <a:xfrm>
                    <a:off x="1347" y="13096"/>
                    <a:ext cx="0" cy="27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3" name="Line 16"/>
                <p:cNvSpPr>
                  <a:spLocks noChangeShapeType="1"/>
                </p:cNvSpPr>
                <p:nvPr/>
              </p:nvSpPr>
              <p:spPr bwMode="auto">
                <a:xfrm flipV="1">
                  <a:off x="2723" y="13100"/>
                  <a:ext cx="119" cy="8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Line 17"/>
                <p:cNvSpPr>
                  <a:spLocks noChangeShapeType="1"/>
                </p:cNvSpPr>
                <p:nvPr/>
              </p:nvSpPr>
              <p:spPr bwMode="auto">
                <a:xfrm rot="16200000" flipV="1">
                  <a:off x="2738" y="13256"/>
                  <a:ext cx="81" cy="11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 name="Line 18"/>
                <p:cNvSpPr>
                  <a:spLocks noChangeShapeType="1"/>
                </p:cNvSpPr>
                <p:nvPr/>
              </p:nvSpPr>
              <p:spPr bwMode="auto">
                <a:xfrm>
                  <a:off x="2836" y="13355"/>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 name="Line 19"/>
                <p:cNvSpPr>
                  <a:spLocks noChangeShapeType="1"/>
                </p:cNvSpPr>
                <p:nvPr/>
              </p:nvSpPr>
              <p:spPr bwMode="auto">
                <a:xfrm>
                  <a:off x="2836" y="13101"/>
                  <a:ext cx="239"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Line 20"/>
                <p:cNvSpPr>
                  <a:spLocks noChangeShapeType="1"/>
                </p:cNvSpPr>
                <p:nvPr/>
              </p:nvSpPr>
              <p:spPr bwMode="auto">
                <a:xfrm>
                  <a:off x="3065" y="13098"/>
                  <a:ext cx="0" cy="26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9" name="AutoShape 21"/>
              <p:cNvSpPr>
                <a:spLocks noChangeArrowheads="1"/>
              </p:cNvSpPr>
              <p:nvPr/>
            </p:nvSpPr>
            <p:spPr bwMode="auto">
              <a:xfrm flipV="1">
                <a:off x="1199" y="13331"/>
                <a:ext cx="1706" cy="133"/>
              </a:xfrm>
              <a:custGeom>
                <a:avLst/>
                <a:gdLst/>
                <a:ahLst/>
                <a:cxnLst/>
                <a:rect l="0" t="0" r="0" b="0"/>
                <a:pathLst/>
              </a:custGeom>
              <a:solidFill>
                <a:srgbClr val="C0C0C0"/>
              </a:solidFill>
              <a:ln w="12700">
                <a:solidFill>
                  <a:srgbClr val="000000"/>
                </a:solidFill>
                <a:miter lim="800000"/>
                <a:headEnd/>
                <a:tailEnd/>
              </a:ln>
            </p:spPr>
            <p:txBody>
              <a:bodyPr anchor="ctr"/>
              <a:lstStyle/>
              <a:p>
                <a:endParaRPr lang="ja-JP" altLang="en-US"/>
              </a:p>
            </p:txBody>
          </p:sp>
        </p:grpSp>
        <p:sp>
          <p:nvSpPr>
            <p:cNvPr id="22" name="フリーフォーム 9"/>
            <p:cNvSpPr>
              <a:spLocks/>
            </p:cNvSpPr>
            <p:nvPr/>
          </p:nvSpPr>
          <p:spPr bwMode="auto">
            <a:xfrm>
              <a:off x="5143" y="4857"/>
              <a:ext cx="1041" cy="1721"/>
            </a:xfrm>
            <a:custGeom>
              <a:avLst/>
              <a:gdLst>
                <a:gd name="T0" fmla="*/ 7708115 w 121"/>
                <a:gd name="T1" fmla="*/ 0 h 214"/>
                <a:gd name="T2" fmla="*/ 3185167 w 121"/>
                <a:gd name="T3" fmla="*/ 2964431 h 214"/>
                <a:gd name="T4" fmla="*/ 891827 w 121"/>
                <a:gd name="T5" fmla="*/ 7020956 h 214"/>
                <a:gd name="T6" fmla="*/ 0 w 121"/>
                <a:gd name="T7" fmla="*/ 11129538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テキスト ボックス 8"/>
            <p:cNvSpPr txBox="1">
              <a:spLocks noChangeArrowheads="1"/>
            </p:cNvSpPr>
            <p:nvPr/>
          </p:nvSpPr>
          <p:spPr bwMode="auto">
            <a:xfrm>
              <a:off x="1715" y="6002"/>
              <a:ext cx="6654"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a:latin typeface="ＭＳ Ｐゴシック" panose="020B0600070205080204" pitchFamily="50" charset="-128"/>
                </a:rPr>
                <a:t>座屈補剛材</a:t>
              </a:r>
              <a:endParaRPr lang="ja-JP" altLang="en-US" sz="1800">
                <a:latin typeface="Arial" panose="020B0604020202020204" pitchFamily="34" charset="0"/>
              </a:endParaRPr>
            </a:p>
          </p:txBody>
        </p:sp>
        <p:sp>
          <p:nvSpPr>
            <p:cNvPr id="24" name="フリーフォーム 7"/>
            <p:cNvSpPr>
              <a:spLocks/>
            </p:cNvSpPr>
            <p:nvPr/>
          </p:nvSpPr>
          <p:spPr bwMode="auto">
            <a:xfrm rot="-10131960">
              <a:off x="8001" y="1809"/>
              <a:ext cx="1574" cy="2445"/>
            </a:xfrm>
            <a:custGeom>
              <a:avLst/>
              <a:gdLst>
                <a:gd name="T0" fmla="*/ 26647963 w 121"/>
                <a:gd name="T1" fmla="*/ 0 h 214"/>
                <a:gd name="T2" fmla="*/ 11011496 w 121"/>
                <a:gd name="T3" fmla="*/ 8500111 h 214"/>
                <a:gd name="T4" fmla="*/ 3083271 w 121"/>
                <a:gd name="T5" fmla="*/ 20131913 h 214"/>
                <a:gd name="T6" fmla="*/ 0 w 121"/>
                <a:gd name="T7" fmla="*/ 31912780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 name="テキスト ボックス 6"/>
            <p:cNvSpPr txBox="1">
              <a:spLocks noChangeArrowheads="1"/>
            </p:cNvSpPr>
            <p:nvPr/>
          </p:nvSpPr>
          <p:spPr bwMode="auto">
            <a:xfrm>
              <a:off x="7146" y="-114"/>
              <a:ext cx="5606"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a:latin typeface="ＭＳ Ｐゴシック" panose="020B0600070205080204" pitchFamily="50" charset="-128"/>
                </a:rPr>
                <a:t>鋼製芯材</a:t>
              </a:r>
              <a:endParaRPr lang="ja-JP" altLang="en-US" sz="1800">
                <a:latin typeface="Arial" panose="020B0604020202020204" pitchFamily="34" charset="0"/>
              </a:endParaRPr>
            </a:p>
          </p:txBody>
        </p:sp>
      </p:grpSp>
      <p:grpSp>
        <p:nvGrpSpPr>
          <p:cNvPr id="43" name="Group 84"/>
          <p:cNvGrpSpPr>
            <a:grpSpLocks/>
          </p:cNvGrpSpPr>
          <p:nvPr/>
        </p:nvGrpSpPr>
        <p:grpSpPr bwMode="auto">
          <a:xfrm>
            <a:off x="1044575" y="5337175"/>
            <a:ext cx="885825" cy="669925"/>
            <a:chOff x="553" y="3198"/>
            <a:chExt cx="692" cy="523"/>
          </a:xfrm>
        </p:grpSpPr>
        <p:sp>
          <p:nvSpPr>
            <p:cNvPr id="44" name="正方形/長方形 459"/>
            <p:cNvSpPr>
              <a:spLocks noChangeArrowheads="1"/>
            </p:cNvSpPr>
            <p:nvPr/>
          </p:nvSpPr>
          <p:spPr bwMode="auto">
            <a:xfrm>
              <a:off x="553" y="3198"/>
              <a:ext cx="187" cy="469"/>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5" name="正方形/長方形 458"/>
            <p:cNvSpPr>
              <a:spLocks noChangeArrowheads="1"/>
            </p:cNvSpPr>
            <p:nvPr/>
          </p:nvSpPr>
          <p:spPr bwMode="auto">
            <a:xfrm>
              <a:off x="553" y="3198"/>
              <a:ext cx="187"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6" name="正方形/長方形 457"/>
            <p:cNvSpPr>
              <a:spLocks noChangeArrowheads="1"/>
            </p:cNvSpPr>
            <p:nvPr/>
          </p:nvSpPr>
          <p:spPr bwMode="auto">
            <a:xfrm>
              <a:off x="925" y="3198"/>
              <a:ext cx="188" cy="469"/>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7" name="正方形/長方形 456"/>
            <p:cNvSpPr>
              <a:spLocks noChangeArrowheads="1"/>
            </p:cNvSpPr>
            <p:nvPr/>
          </p:nvSpPr>
          <p:spPr bwMode="auto">
            <a:xfrm>
              <a:off x="739" y="3198"/>
              <a:ext cx="188"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8" name="正方形/長方形 455"/>
            <p:cNvSpPr>
              <a:spLocks noChangeArrowheads="1"/>
            </p:cNvSpPr>
            <p:nvPr/>
          </p:nvSpPr>
          <p:spPr bwMode="auto">
            <a:xfrm>
              <a:off x="925" y="3198"/>
              <a:ext cx="188"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49" name="正方形/長方形 454"/>
            <p:cNvSpPr>
              <a:spLocks noChangeArrowheads="1"/>
            </p:cNvSpPr>
            <p:nvPr/>
          </p:nvSpPr>
          <p:spPr bwMode="auto">
            <a:xfrm>
              <a:off x="739" y="3432"/>
              <a:ext cx="188" cy="235"/>
            </a:xfrm>
            <a:prstGeom prst="rect">
              <a:avLst/>
            </a:prstGeom>
            <a:solidFill>
              <a:srgbClr val="C0C0C0"/>
            </a:solidFill>
            <a:ln w="15875">
              <a:solidFill>
                <a:srgbClr val="000000"/>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50" name="直線コネクタ 453"/>
            <p:cNvSpPr>
              <a:spLocks noChangeShapeType="1"/>
            </p:cNvSpPr>
            <p:nvPr/>
          </p:nvSpPr>
          <p:spPr bwMode="auto">
            <a:xfrm flipV="1">
              <a:off x="559" y="3198"/>
              <a:ext cx="127" cy="47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直線コネクタ 452"/>
            <p:cNvSpPr>
              <a:spLocks noChangeShapeType="1"/>
            </p:cNvSpPr>
            <p:nvPr/>
          </p:nvSpPr>
          <p:spPr bwMode="auto">
            <a:xfrm flipV="1">
              <a:off x="1111" y="3198"/>
              <a:ext cx="127" cy="47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 name="直線コネクタ 451"/>
            <p:cNvSpPr>
              <a:spLocks noChangeShapeType="1"/>
            </p:cNvSpPr>
            <p:nvPr/>
          </p:nvSpPr>
          <p:spPr bwMode="auto">
            <a:xfrm>
              <a:off x="685" y="3198"/>
              <a:ext cx="560" cy="0"/>
            </a:xfrm>
            <a:prstGeom prst="line">
              <a:avLst/>
            </a:prstGeom>
            <a:noFill/>
            <a:ln w="1587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 name="フリーフォーム 450"/>
            <p:cNvSpPr>
              <a:spLocks/>
            </p:cNvSpPr>
            <p:nvPr/>
          </p:nvSpPr>
          <p:spPr bwMode="auto">
            <a:xfrm>
              <a:off x="607" y="3607"/>
              <a:ext cx="66" cy="108"/>
            </a:xfrm>
            <a:custGeom>
              <a:avLst/>
              <a:gdLst>
                <a:gd name="T0" fmla="*/ 30984 w 121"/>
                <a:gd name="T1" fmla="*/ 0 h 214"/>
                <a:gd name="T2" fmla="*/ 12803 w 121"/>
                <a:gd name="T3" fmla="*/ 11674 h 214"/>
                <a:gd name="T4" fmla="*/ 3585 w 121"/>
                <a:gd name="T5" fmla="*/ 27649 h 214"/>
                <a:gd name="T6" fmla="*/ 0 w 121"/>
                <a:gd name="T7" fmla="*/ 43829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4" name="フリーフォーム 448"/>
            <p:cNvSpPr>
              <a:spLocks/>
            </p:cNvSpPr>
            <p:nvPr/>
          </p:nvSpPr>
          <p:spPr bwMode="auto">
            <a:xfrm flipH="1">
              <a:off x="937" y="3613"/>
              <a:ext cx="66" cy="108"/>
            </a:xfrm>
            <a:custGeom>
              <a:avLst/>
              <a:gdLst>
                <a:gd name="T0" fmla="*/ 30984 w 121"/>
                <a:gd name="T1" fmla="*/ 0 h 214"/>
                <a:gd name="T2" fmla="*/ 12803 w 121"/>
                <a:gd name="T3" fmla="*/ 11674 h 214"/>
                <a:gd name="T4" fmla="*/ 3585 w 121"/>
                <a:gd name="T5" fmla="*/ 27649 h 214"/>
                <a:gd name="T6" fmla="*/ 0 w 121"/>
                <a:gd name="T7" fmla="*/ 43829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 h="214">
                  <a:moveTo>
                    <a:pt x="121" y="0"/>
                  </a:moveTo>
                  <a:cubicBezTo>
                    <a:pt x="94" y="17"/>
                    <a:pt x="68" y="34"/>
                    <a:pt x="50" y="57"/>
                  </a:cubicBezTo>
                  <a:cubicBezTo>
                    <a:pt x="32" y="80"/>
                    <a:pt x="22" y="109"/>
                    <a:pt x="14" y="135"/>
                  </a:cubicBezTo>
                  <a:cubicBezTo>
                    <a:pt x="6" y="161"/>
                    <a:pt x="3" y="187"/>
                    <a:pt x="0" y="214"/>
                  </a:cubicBezTo>
                </a:path>
              </a:pathLst>
            </a:custGeom>
            <a:noFill/>
            <a:ln w="9525">
              <a:solidFill>
                <a:srgbClr val="000000"/>
              </a:solidFill>
              <a:round/>
              <a:headEnd type="triangle" w="sm" len="sm"/>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5" name="テキスト ボックス 449"/>
          <p:cNvSpPr txBox="1">
            <a:spLocks noChangeArrowheads="1"/>
          </p:cNvSpPr>
          <p:nvPr/>
        </p:nvSpPr>
        <p:spPr bwMode="auto">
          <a:xfrm>
            <a:off x="611188" y="5994400"/>
            <a:ext cx="7921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a:latin typeface="ＭＳ Ｐゴシック" panose="020B0600070205080204" pitchFamily="50" charset="-128"/>
              </a:rPr>
              <a:t>ダンパー用鋼</a:t>
            </a:r>
            <a:endParaRPr lang="ja-JP" altLang="en-US" sz="1800">
              <a:latin typeface="Arial" panose="020B0604020202020204" pitchFamily="34" charset="0"/>
            </a:endParaRPr>
          </a:p>
        </p:txBody>
      </p:sp>
      <p:sp>
        <p:nvSpPr>
          <p:cNvPr id="56" name="テキスト ボックス 31"/>
          <p:cNvSpPr txBox="1">
            <a:spLocks noChangeArrowheads="1"/>
          </p:cNvSpPr>
          <p:nvPr/>
        </p:nvSpPr>
        <p:spPr bwMode="auto">
          <a:xfrm>
            <a:off x="1439863" y="6013450"/>
            <a:ext cx="75723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800" b="1" dirty="0">
                <a:latin typeface="ＭＳ Ｐゴシック" panose="020B0600070205080204" pitchFamily="50" charset="-128"/>
              </a:rPr>
              <a:t>補強スチフナ</a:t>
            </a:r>
            <a:endParaRPr lang="ja-JP" altLang="en-US" sz="1800" dirty="0">
              <a:latin typeface="Arial" panose="020B0604020202020204" pitchFamily="34" charset="0"/>
            </a:endParaRPr>
          </a:p>
        </p:txBody>
      </p:sp>
      <p:sp>
        <p:nvSpPr>
          <p:cNvPr id="58" name="直線コネクタ 462"/>
          <p:cNvSpPr>
            <a:spLocks noChangeShapeType="1"/>
          </p:cNvSpPr>
          <p:nvPr/>
        </p:nvSpPr>
        <p:spPr bwMode="auto">
          <a:xfrm>
            <a:off x="1984375" y="5335588"/>
            <a:ext cx="206375" cy="0"/>
          </a:xfrm>
          <a:prstGeom prst="line">
            <a:avLst/>
          </a:prstGeom>
          <a:noFill/>
          <a:ln w="952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9" name="テキスト ボックス 463"/>
          <p:cNvSpPr txBox="1">
            <a:spLocks noChangeArrowheads="1"/>
          </p:cNvSpPr>
          <p:nvPr/>
        </p:nvSpPr>
        <p:spPr bwMode="auto">
          <a:xfrm>
            <a:off x="1908175" y="5376863"/>
            <a:ext cx="39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en-US" altLang="ja-JP" sz="800" b="1" dirty="0" err="1">
                <a:latin typeface="Arial Narrow" panose="020B0606020202030204" pitchFamily="34" charset="0"/>
                <a:ea typeface="ＭＳ 明朝" panose="02020609040205080304" pitchFamily="17" charset="-128"/>
              </a:rPr>
              <a:t>F</a:t>
            </a:r>
            <a:r>
              <a:rPr lang="en-US" altLang="ja-JP" sz="800" b="1" baseline="-25000" dirty="0" err="1">
                <a:latin typeface="Arial Narrow" panose="020B0606020202030204" pitchFamily="34" charset="0"/>
                <a:ea typeface="ＭＳ 明朝" panose="02020609040205080304" pitchFamily="17" charset="-128"/>
              </a:rPr>
              <a:t>d</a:t>
            </a:r>
            <a:r>
              <a:rPr lang="en-US" altLang="ja-JP" sz="800" b="1" dirty="0">
                <a:latin typeface="Arial Narrow" panose="020B0606020202030204" pitchFamily="34" charset="0"/>
                <a:ea typeface="ＭＳ 明朝" panose="02020609040205080304" pitchFamily="17" charset="-128"/>
              </a:rPr>
              <a:t>, </a:t>
            </a:r>
            <a:r>
              <a:rPr lang="en-US" altLang="ja-JP" sz="800" b="1" dirty="0" err="1">
                <a:latin typeface="Arial Narrow" panose="020B0606020202030204" pitchFamily="34" charset="0"/>
                <a:ea typeface="ＭＳ 明朝" panose="02020609040205080304" pitchFamily="17" charset="-128"/>
              </a:rPr>
              <a:t>u</a:t>
            </a:r>
            <a:r>
              <a:rPr lang="en-US" altLang="ja-JP" sz="800" b="1" baseline="-25000" dirty="0" err="1">
                <a:latin typeface="Arial Narrow" panose="020B0606020202030204" pitchFamily="34" charset="0"/>
                <a:ea typeface="ＭＳ 明朝" panose="02020609040205080304" pitchFamily="17" charset="-128"/>
              </a:rPr>
              <a:t>d</a:t>
            </a:r>
            <a:endParaRPr lang="en-US" altLang="ja-JP" sz="1800" dirty="0">
              <a:latin typeface="Arial" panose="020B0604020202020204" pitchFamily="34" charset="0"/>
            </a:endParaRPr>
          </a:p>
        </p:txBody>
      </p:sp>
      <p:sp>
        <p:nvSpPr>
          <p:cNvPr id="60" name="Text Box 17"/>
          <p:cNvSpPr txBox="1">
            <a:spLocks noChangeArrowheads="1"/>
          </p:cNvSpPr>
          <p:nvPr/>
        </p:nvSpPr>
        <p:spPr bwMode="auto">
          <a:xfrm>
            <a:off x="3203575" y="3879850"/>
            <a:ext cx="24479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ＭＳ Ｐゴシック" panose="020B0600070205080204" pitchFamily="50" charset="-128"/>
              </a:rPr>
              <a:t>鋼材ダンパーを用いるための</a:t>
            </a:r>
          </a:p>
          <a:p>
            <a:pPr algn="ctr" eaLnBrk="1" hangingPunct="1">
              <a:spcBef>
                <a:spcPct val="0"/>
              </a:spcBef>
              <a:buFontTx/>
              <a:buNone/>
            </a:pPr>
            <a:r>
              <a:rPr lang="en-US" altLang="en-US" sz="1400" b="1" dirty="0">
                <a:latin typeface="ＭＳ Ｐゴシック" panose="020B0600070205080204" pitchFamily="50" charset="-128"/>
              </a:rPr>
              <a:t>3種</a:t>
            </a:r>
            <a:r>
              <a:rPr lang="ja-JP" altLang="en-US" sz="1400" b="1" dirty="0">
                <a:latin typeface="ＭＳ Ｐゴシック" panose="020B0600070205080204" pitchFamily="50" charset="-128"/>
              </a:rPr>
              <a:t>設計法を提示・検証</a:t>
            </a:r>
          </a:p>
        </p:txBody>
      </p:sp>
      <p:sp>
        <p:nvSpPr>
          <p:cNvPr id="61" name="Text Box 17"/>
          <p:cNvSpPr txBox="1">
            <a:spLocks noChangeArrowheads="1"/>
          </p:cNvSpPr>
          <p:nvPr/>
        </p:nvSpPr>
        <p:spPr bwMode="auto">
          <a:xfrm>
            <a:off x="3203575" y="4529138"/>
            <a:ext cx="24479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sz="1200" b="1" dirty="0">
                <a:latin typeface="ＭＳ Ｐゴシック" panose="020B0600070205080204" pitchFamily="50" charset="-128"/>
              </a:rPr>
              <a:t>設計法</a:t>
            </a:r>
            <a:r>
              <a:rPr lang="ja-JP" altLang="en-US" sz="1200" b="1" dirty="0">
                <a:latin typeface="ＭＳ Ｐゴシック" panose="020B0600070205080204" pitchFamily="50" charset="-128"/>
              </a:rPr>
              <a:t>①</a:t>
            </a:r>
            <a:r>
              <a:rPr lang="ja-JP" altLang="en-US" sz="1200" dirty="0">
                <a:latin typeface="ＭＳ Ｐゴシック" panose="020B0600070205080204" pitchFamily="50" charset="-128"/>
              </a:rPr>
              <a:t>：</a:t>
            </a:r>
            <a:r>
              <a:rPr lang="ja-JP" altLang="zh-TW" sz="1200" dirty="0">
                <a:latin typeface="ＭＳ Ｐゴシック" panose="020B0600070205080204" pitchFamily="50" charset="-128"/>
              </a:rPr>
              <a:t>Ai</a:t>
            </a:r>
            <a:r>
              <a:rPr lang="ja-JP" altLang="ja-JP" sz="1200" dirty="0">
                <a:latin typeface="ＭＳ Ｐゴシック" panose="020B0600070205080204" pitchFamily="50" charset="-128"/>
              </a:rPr>
              <a:t>分布に従う層せん断力を用いる静的荷重増分解析による手法</a:t>
            </a:r>
          </a:p>
          <a:p>
            <a:pPr eaLnBrk="1" hangingPunct="1">
              <a:spcBef>
                <a:spcPct val="0"/>
              </a:spcBef>
              <a:buFontTx/>
              <a:buNone/>
            </a:pPr>
            <a:r>
              <a:rPr lang="ja-JP" altLang="en-US" sz="1200" b="1" dirty="0">
                <a:latin typeface="ＭＳ Ｐゴシック" panose="020B0600070205080204" pitchFamily="50" charset="-128"/>
              </a:rPr>
              <a:t>設計法②</a:t>
            </a:r>
            <a:r>
              <a:rPr lang="ja-JP" altLang="en-US" sz="1200" dirty="0">
                <a:latin typeface="ＭＳ Ｐゴシック" panose="020B0600070205080204" pitchFamily="50" charset="-128"/>
              </a:rPr>
              <a:t>：多質点モデルの動的解析および多層架構モデルの静的荷重増分解析による手法</a:t>
            </a:r>
          </a:p>
          <a:p>
            <a:pPr eaLnBrk="1" hangingPunct="1">
              <a:spcBef>
                <a:spcPct val="0"/>
              </a:spcBef>
              <a:buFontTx/>
              <a:buNone/>
            </a:pPr>
            <a:r>
              <a:rPr lang="ja-JP" altLang="en-US" sz="1200" b="1" dirty="0">
                <a:latin typeface="ＭＳ Ｐゴシック" panose="020B0600070205080204" pitchFamily="50" charset="-128"/>
              </a:rPr>
              <a:t>設計法③</a:t>
            </a:r>
            <a:r>
              <a:rPr lang="ja-JP" altLang="en-US" sz="1200" dirty="0">
                <a:latin typeface="ＭＳ Ｐゴシック" panose="020B0600070205080204" pitchFamily="50" charset="-128"/>
              </a:rPr>
              <a:t>：多層架構モデルの時刻歴地震応答解析による手法</a:t>
            </a:r>
          </a:p>
        </p:txBody>
      </p:sp>
      <p:sp>
        <p:nvSpPr>
          <p:cNvPr id="62" name="AutoShape 82"/>
          <p:cNvSpPr>
            <a:spLocks noChangeArrowheads="1"/>
          </p:cNvSpPr>
          <p:nvPr/>
        </p:nvSpPr>
        <p:spPr bwMode="auto">
          <a:xfrm>
            <a:off x="2484438" y="4600575"/>
            <a:ext cx="503237" cy="865188"/>
          </a:xfrm>
          <a:prstGeom prst="rightArrow">
            <a:avLst>
              <a:gd name="adj1" fmla="val 50093"/>
              <a:gd name="adj2" fmla="val 42903"/>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3" name="AutoShape 76"/>
          <p:cNvSpPr>
            <a:spLocks noChangeArrowheads="1"/>
          </p:cNvSpPr>
          <p:nvPr/>
        </p:nvSpPr>
        <p:spPr bwMode="auto">
          <a:xfrm>
            <a:off x="5724525" y="4600575"/>
            <a:ext cx="503238" cy="865188"/>
          </a:xfrm>
          <a:prstGeom prst="rightArrow">
            <a:avLst>
              <a:gd name="adj1" fmla="val 50093"/>
              <a:gd name="adj2" fmla="val 42903"/>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69" name="Text Box 17"/>
          <p:cNvSpPr txBox="1">
            <a:spLocks noChangeArrowheads="1"/>
          </p:cNvSpPr>
          <p:nvPr/>
        </p:nvSpPr>
        <p:spPr bwMode="auto">
          <a:xfrm>
            <a:off x="6084888" y="3879850"/>
            <a:ext cx="2730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400" b="1" dirty="0">
                <a:latin typeface="ＭＳ Ｐゴシック" panose="020B0600070205080204" pitchFamily="50" charset="-128"/>
              </a:rPr>
              <a:t>4, 10, 20</a:t>
            </a:r>
            <a:r>
              <a:rPr lang="ja-JP" altLang="en-US" sz="1400" b="1" dirty="0">
                <a:latin typeface="ＭＳ Ｐゴシック" panose="020B0600070205080204" pitchFamily="50" charset="-128"/>
              </a:rPr>
              <a:t>層の例題建物で</a:t>
            </a:r>
          </a:p>
          <a:p>
            <a:pPr algn="ctr" eaLnBrk="1" hangingPunct="1">
              <a:spcBef>
                <a:spcPct val="0"/>
              </a:spcBef>
              <a:buFontTx/>
              <a:buNone/>
            </a:pPr>
            <a:r>
              <a:rPr lang="en-US" altLang="ja-JP" sz="1400" b="1" dirty="0">
                <a:latin typeface="ＭＳ Ｐゴシック" panose="020B0600070205080204" pitchFamily="50" charset="-128"/>
              </a:rPr>
              <a:t>3</a:t>
            </a:r>
            <a:r>
              <a:rPr lang="ja-JP" altLang="en-US" sz="1400" b="1" dirty="0">
                <a:latin typeface="ＭＳ Ｐゴシック" panose="020B0600070205080204" pitchFamily="50" charset="-128"/>
              </a:rPr>
              <a:t>種設計方法の例題を掲示</a:t>
            </a:r>
          </a:p>
        </p:txBody>
      </p:sp>
      <p:sp>
        <p:nvSpPr>
          <p:cNvPr id="70" name="Text Box 17"/>
          <p:cNvSpPr txBox="1">
            <a:spLocks noChangeArrowheads="1"/>
          </p:cNvSpPr>
          <p:nvPr/>
        </p:nvSpPr>
        <p:spPr bwMode="auto">
          <a:xfrm>
            <a:off x="6084888" y="5824538"/>
            <a:ext cx="273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err="1">
                <a:latin typeface="ＭＳ Ｐゴシック" panose="020B0600070205080204" pitchFamily="50" charset="-128"/>
              </a:rPr>
              <a:t>例題</a:t>
            </a:r>
            <a:r>
              <a:rPr lang="ja-JP" altLang="en-US" sz="1200" dirty="0">
                <a:latin typeface="ＭＳ Ｐゴシック" panose="020B0600070205080204" pitchFamily="50" charset="-128"/>
              </a:rPr>
              <a:t>とした建物の例</a:t>
            </a:r>
            <a:r>
              <a:rPr lang="en-US" altLang="ja-JP" sz="1200" dirty="0">
                <a:latin typeface="ＭＳ Ｐゴシック" panose="020B0600070205080204" pitchFamily="50" charset="-128"/>
              </a:rPr>
              <a:t>(10</a:t>
            </a:r>
            <a:r>
              <a:rPr lang="ja-JP" altLang="en-US" sz="1200" dirty="0">
                <a:latin typeface="ＭＳ Ｐゴシック" panose="020B0600070205080204" pitchFamily="50" charset="-128"/>
              </a:rPr>
              <a:t>層モデル</a:t>
            </a:r>
            <a:r>
              <a:rPr lang="en-US" altLang="ja-JP" sz="1200" dirty="0">
                <a:latin typeface="ＭＳ Ｐゴシック" panose="020B0600070205080204" pitchFamily="50" charset="-128"/>
              </a:rPr>
              <a:t>)</a:t>
            </a:r>
          </a:p>
        </p:txBody>
      </p:sp>
      <p:sp>
        <p:nvSpPr>
          <p:cNvPr id="71" name="正方形/長方形 16"/>
          <p:cNvSpPr>
            <a:spLocks noChangeArrowheads="1"/>
          </p:cNvSpPr>
          <p:nvPr/>
        </p:nvSpPr>
        <p:spPr bwMode="auto">
          <a:xfrm>
            <a:off x="289332" y="6371041"/>
            <a:ext cx="823212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000" dirty="0" smtClean="0">
                <a:solidFill>
                  <a:schemeClr val="bg1"/>
                </a:solidFill>
              </a:rPr>
              <a:t>2014</a:t>
            </a:r>
            <a:r>
              <a:rPr lang="ja-JP" altLang="en-US" sz="1000" dirty="0">
                <a:solidFill>
                  <a:schemeClr val="bg1"/>
                </a:solidFill>
              </a:rPr>
              <a:t>年</a:t>
            </a:r>
            <a:r>
              <a:rPr lang="en-US" altLang="ja-JP" sz="1000" dirty="0">
                <a:solidFill>
                  <a:schemeClr val="bg1"/>
                </a:solidFill>
              </a:rPr>
              <a:t>11</a:t>
            </a:r>
            <a:r>
              <a:rPr lang="ja-JP" altLang="en-US" sz="1000" dirty="0">
                <a:solidFill>
                  <a:schemeClr val="bg1"/>
                </a:solidFill>
              </a:rPr>
              <a:t>月に日本建築学会から</a:t>
            </a:r>
            <a:r>
              <a:rPr lang="zh-TW" altLang="en-US" sz="1000" dirty="0">
                <a:solidFill>
                  <a:schemeClr val="bg1"/>
                </a:solidFill>
              </a:rPr>
              <a:t>鋼構造制振設計指針</a:t>
            </a:r>
            <a:r>
              <a:rPr lang="ja-JP" altLang="en-US" sz="1000" dirty="0">
                <a:solidFill>
                  <a:schemeClr val="bg1"/>
                </a:solidFill>
              </a:rPr>
              <a:t>が</a:t>
            </a:r>
            <a:r>
              <a:rPr lang="ja-JP" altLang="en-US" sz="1000" dirty="0" smtClean="0">
                <a:solidFill>
                  <a:schemeClr val="bg1"/>
                </a:solidFill>
              </a:rPr>
              <a:t>発刊</a:t>
            </a:r>
            <a:endParaRPr lang="en-US" altLang="ja-JP" sz="1000" dirty="0">
              <a:solidFill>
                <a:schemeClr val="bg1"/>
              </a:solidFill>
            </a:endParaRPr>
          </a:p>
        </p:txBody>
      </p:sp>
      <p:sp>
        <p:nvSpPr>
          <p:cNvPr id="72" name="Text Box 17"/>
          <p:cNvSpPr txBox="1">
            <a:spLocks noChangeArrowheads="1"/>
          </p:cNvSpPr>
          <p:nvPr/>
        </p:nvSpPr>
        <p:spPr bwMode="auto">
          <a:xfrm>
            <a:off x="468313" y="4384675"/>
            <a:ext cx="36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ＭＳ Ｐゴシック" panose="020B0600070205080204" pitchFamily="50" charset="-128"/>
              </a:rPr>
              <a:t>例</a:t>
            </a:r>
          </a:p>
        </p:txBody>
      </p:sp>
      <p:sp>
        <p:nvSpPr>
          <p:cNvPr id="6" name="テキスト ボックス 5"/>
          <p:cNvSpPr txBox="1"/>
          <p:nvPr/>
        </p:nvSpPr>
        <p:spPr>
          <a:xfrm>
            <a:off x="2876399" y="2081862"/>
            <a:ext cx="3457104" cy="14465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8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見　本</a:t>
            </a:r>
            <a:endParaRPr kumimoji="1" lang="ja-JP"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26" name="図 1"/>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442756" y="4550991"/>
            <a:ext cx="1234861" cy="11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1"/>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l="33121" r="13498"/>
          <a:stretch>
            <a:fillRect/>
          </a:stretch>
        </p:blipFill>
        <p:spPr bwMode="auto">
          <a:xfrm>
            <a:off x="7800965" y="4557556"/>
            <a:ext cx="659467" cy="113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489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 name="角丸四角形 2"/>
          <p:cNvSpPr>
            <a:spLocks noChangeArrowheads="1"/>
          </p:cNvSpPr>
          <p:nvPr/>
        </p:nvSpPr>
        <p:spPr bwMode="auto">
          <a:xfrm>
            <a:off x="265907" y="315041"/>
            <a:ext cx="8631237" cy="1274763"/>
          </a:xfrm>
          <a:prstGeom prst="roundRect">
            <a:avLst>
              <a:gd name="adj" fmla="val 12481"/>
            </a:avLst>
          </a:prstGeom>
          <a:blipFill>
            <a:blip r:embed="rId2">
              <a:extLst>
                <a:ext uri="{BEBA8EAE-BF5A-486C-A8C5-ECC9F3942E4B}">
                  <a14:imgProps xmlns:a14="http://schemas.microsoft.com/office/drawing/2010/main">
                    <a14:imgLayer r:embed="rId3">
                      <a14:imgEffect>
                        <a14:artisticCrisscrossEtching/>
                      </a14:imgEffect>
                    </a14:imgLayer>
                  </a14:imgProps>
                </a:ext>
              </a:extLst>
            </a:blip>
            <a:tile tx="0" ty="0" sx="100000" sy="100000" flip="none" algn="tl"/>
          </a:blip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7" name="角丸四角形 166"/>
          <p:cNvSpPr>
            <a:spLocks noChangeArrowheads="1"/>
          </p:cNvSpPr>
          <p:nvPr/>
        </p:nvSpPr>
        <p:spPr bwMode="auto">
          <a:xfrm>
            <a:off x="265907" y="3319844"/>
            <a:ext cx="8631237" cy="2906713"/>
          </a:xfrm>
          <a:prstGeom prst="roundRect">
            <a:avLst>
              <a:gd name="adj" fmla="val 5227"/>
            </a:avLst>
          </a:prstGeom>
          <a:solidFill>
            <a:srgbClr val="FFFF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66" name="角丸四角形 165"/>
          <p:cNvSpPr>
            <a:spLocks noChangeArrowheads="1"/>
          </p:cNvSpPr>
          <p:nvPr/>
        </p:nvSpPr>
        <p:spPr bwMode="auto">
          <a:xfrm>
            <a:off x="265906" y="1966757"/>
            <a:ext cx="8631238" cy="993775"/>
          </a:xfrm>
          <a:prstGeom prst="roundRect">
            <a:avLst>
              <a:gd name="adj" fmla="val 17671"/>
            </a:avLst>
          </a:prstGeom>
          <a:solidFill>
            <a:srgbClr val="DDF2FF"/>
          </a:solidFill>
          <a:ln w="57150" algn="ctr">
            <a:solidFill>
              <a:srgbClr val="FFC000"/>
            </a:solidFill>
            <a:round/>
            <a:headEnd/>
            <a:tailEnd/>
          </a:ln>
        </p:spPr>
        <p:txBody>
          <a:bodyPr anchor="ctr"/>
          <a:lstStyle/>
          <a:p>
            <a:pPr algn="ctr">
              <a:defRPr/>
            </a:pPr>
            <a:endParaRPr lang="ja-JP" altLang="en-US">
              <a:solidFill>
                <a:schemeClr val="lt1"/>
              </a:solidFill>
              <a:latin typeface="+mn-lt"/>
              <a:ea typeface="+mn-ea"/>
            </a:endParaRPr>
          </a:p>
        </p:txBody>
      </p:sp>
      <p:sp>
        <p:nvSpPr>
          <p:cNvPr id="14344" name="テキスト ボックス 3"/>
          <p:cNvSpPr txBox="1">
            <a:spLocks noChangeArrowheads="1"/>
          </p:cNvSpPr>
          <p:nvPr/>
        </p:nvSpPr>
        <p:spPr bwMode="auto">
          <a:xfrm>
            <a:off x="5220073" y="33338"/>
            <a:ext cx="3600078" cy="276999"/>
          </a:xfrm>
          <a:prstGeom prst="rect">
            <a:avLst/>
          </a:prstGeom>
          <a:noFill/>
          <a:ln w="9525">
            <a:noFill/>
            <a:miter lim="800000"/>
            <a:headEnd/>
            <a:tailEnd/>
          </a:ln>
        </p:spPr>
        <p:txBody>
          <a:bodyPr wrap="square">
            <a:spAutoFit/>
          </a:bodyPr>
          <a:lstStyle/>
          <a:p>
            <a:pPr algn="r"/>
            <a:r>
              <a:rPr lang="ja-JP" altLang="en-US" sz="1200" b="1" dirty="0">
                <a:solidFill>
                  <a:schemeClr val="bg1"/>
                </a:solidFill>
                <a:latin typeface="Calibri" pitchFamily="34" charset="0"/>
              </a:rPr>
              <a:t>　フロンティア材料</a:t>
            </a:r>
            <a:r>
              <a:rPr lang="ja-JP" altLang="en-US" sz="1200" b="1" dirty="0" smtClean="0">
                <a:solidFill>
                  <a:schemeClr val="bg1"/>
                </a:solidFill>
                <a:latin typeface="Calibri" pitchFamily="34" charset="0"/>
              </a:rPr>
              <a:t>研究所　共同</a:t>
            </a:r>
            <a:r>
              <a:rPr lang="ja-JP" altLang="en-US" sz="1200" b="1" dirty="0">
                <a:solidFill>
                  <a:schemeClr val="bg1"/>
                </a:solidFill>
                <a:latin typeface="Calibri" pitchFamily="34" charset="0"/>
              </a:rPr>
              <a:t>利用研究　</a:t>
            </a:r>
            <a:r>
              <a:rPr lang="en-US" altLang="ja-JP" sz="1200" b="1" dirty="0" smtClean="0">
                <a:solidFill>
                  <a:schemeClr val="bg1"/>
                </a:solidFill>
                <a:latin typeface="Calibri" pitchFamily="34" charset="0"/>
              </a:rPr>
              <a:t>No.</a:t>
            </a:r>
            <a:r>
              <a:rPr lang="ja-JP" altLang="en-US" sz="900" b="1" dirty="0" smtClean="0">
                <a:solidFill>
                  <a:schemeClr val="bg1"/>
                </a:solidFill>
                <a:latin typeface="Calibri" pitchFamily="34" charset="0"/>
              </a:rPr>
              <a:t>○○</a:t>
            </a:r>
            <a:endParaRPr lang="ja-JP" altLang="en-US" sz="900" b="1" dirty="0">
              <a:solidFill>
                <a:schemeClr val="bg1"/>
              </a:solidFill>
              <a:latin typeface="Calibri" pitchFamily="34" charset="0"/>
            </a:endParaRPr>
          </a:p>
        </p:txBody>
      </p:sp>
      <p:sp>
        <p:nvSpPr>
          <p:cNvPr id="14345" name="正方形/長方形 55"/>
          <p:cNvSpPr>
            <a:spLocks noChangeArrowheads="1"/>
          </p:cNvSpPr>
          <p:nvPr/>
        </p:nvSpPr>
        <p:spPr bwMode="auto">
          <a:xfrm>
            <a:off x="138113" y="1602504"/>
            <a:ext cx="174759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研究目的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4348" name="正方形/長方形 55"/>
          <p:cNvSpPr>
            <a:spLocks noChangeArrowheads="1"/>
          </p:cNvSpPr>
          <p:nvPr/>
        </p:nvSpPr>
        <p:spPr bwMode="auto">
          <a:xfrm>
            <a:off x="138113" y="2966882"/>
            <a:ext cx="2265364" cy="387798"/>
          </a:xfrm>
          <a:prstGeom prst="rect">
            <a:avLst/>
          </a:prstGeom>
          <a:noFill/>
          <a:ln w="9525">
            <a:noFill/>
            <a:miter lim="800000"/>
            <a:headEnd/>
            <a:tailEnd/>
          </a:ln>
        </p:spPr>
        <p:txBody>
          <a:bodyPr wrap="none">
            <a:spAutoFit/>
          </a:bodyPr>
          <a:lstStyle/>
          <a:p>
            <a:pPr>
              <a:lnSpc>
                <a:spcPct val="120000"/>
              </a:lnSpc>
              <a:spcBef>
                <a:spcPct val="20000"/>
              </a:spcBef>
            </a:pPr>
            <a:r>
              <a:rPr lang="ja-JP" altLang="en-US" sz="1600" b="1" dirty="0">
                <a:solidFill>
                  <a:schemeClr val="bg1"/>
                </a:solidFill>
                <a:latin typeface="Calibri" pitchFamily="34" charset="0"/>
              </a:rPr>
              <a:t>－　研究成果・効果 　</a:t>
            </a:r>
            <a:r>
              <a:rPr lang="ja-JP" altLang="ja-JP" sz="1600" b="1" dirty="0">
                <a:solidFill>
                  <a:schemeClr val="bg1"/>
                </a:solidFill>
                <a:latin typeface="Calibri" pitchFamily="34" charset="0"/>
              </a:rPr>
              <a:t>－</a:t>
            </a:r>
            <a:endParaRPr lang="en-US" altLang="ja-JP" sz="1600" b="1" dirty="0">
              <a:solidFill>
                <a:schemeClr val="bg1"/>
              </a:solidFill>
              <a:latin typeface="Calibri" pitchFamily="34" charset="0"/>
            </a:endParaRPr>
          </a:p>
        </p:txBody>
      </p:sp>
      <p:sp>
        <p:nvSpPr>
          <p:cNvPr id="13" name="タイトル 1"/>
          <p:cNvSpPr txBox="1">
            <a:spLocks/>
          </p:cNvSpPr>
          <p:nvPr/>
        </p:nvSpPr>
        <p:spPr bwMode="auto">
          <a:xfrm>
            <a:off x="251520" y="370580"/>
            <a:ext cx="8631228" cy="1219191"/>
          </a:xfrm>
          <a:prstGeom prst="rect">
            <a:avLst/>
          </a:prstGeom>
          <a:noFill/>
          <a:ln w="38100">
            <a:noFill/>
            <a:miter lim="800000"/>
            <a:headEnd/>
            <a:tailEnd/>
          </a:ln>
          <a:scene3d>
            <a:camera prst="orthographicFront"/>
            <a:lightRig rig="threePt" dir="t"/>
          </a:scene3d>
          <a:sp3d>
            <a:bevelT w="139700" h="139700" prst="divot"/>
          </a:sp3d>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hangingPunct="1">
              <a:defRPr/>
            </a:pPr>
            <a:r>
              <a:rPr lang="ja-JP" altLang="en-US" sz="1200" dirty="0" smtClean="0"/>
              <a:t>　一般研究</a:t>
            </a:r>
            <a:r>
              <a:rPr lang="en-US" altLang="ja-JP" sz="1200" dirty="0" smtClean="0"/>
              <a:t>B</a:t>
            </a:r>
            <a:r>
              <a:rPr lang="ja-JP" altLang="en-US" sz="1200" dirty="0" smtClean="0"/>
              <a:t>（</a:t>
            </a:r>
            <a:r>
              <a:rPr lang="en-US" altLang="ja-JP" sz="1200" dirty="0">
                <a:latin typeface="Arial" panose="020B0604020202020204" pitchFamily="34" charset="0"/>
                <a:cs typeface="Arial" panose="020B0604020202020204" pitchFamily="34" charset="0"/>
              </a:rPr>
              <a:t> </a:t>
            </a:r>
            <a:r>
              <a:rPr lang="en-US" altLang="ja-JP" sz="1200" dirty="0" smtClean="0">
                <a:latin typeface="Arial" panose="020B0604020202020204" pitchFamily="34" charset="0"/>
                <a:cs typeface="Arial" panose="020B0604020202020204" pitchFamily="34" charset="0"/>
              </a:rPr>
              <a:t>20XX </a:t>
            </a:r>
            <a:r>
              <a:rPr lang="ja-JP" altLang="en-US" sz="1200" dirty="0" smtClean="0"/>
              <a:t>年度）</a:t>
            </a:r>
            <a:r>
              <a:rPr lang="en-US" altLang="ja-JP" sz="1400" dirty="0" smtClean="0"/>
              <a:t/>
            </a:r>
            <a:br>
              <a:rPr lang="en-US" altLang="ja-JP" sz="1400" dirty="0" smtClean="0"/>
            </a:br>
            <a:r>
              <a:rPr lang="ja-JP" altLang="en-US" sz="1400" dirty="0" smtClean="0"/>
              <a:t>　</a:t>
            </a:r>
            <a:r>
              <a:rPr lang="ja-JP" altLang="en-US" sz="2400" dirty="0" smtClean="0"/>
              <a:t>「多糖類の炭素化過程における細孔構造変化」</a:t>
            </a:r>
            <a:r>
              <a:rPr lang="en-US" altLang="ja-JP" sz="1800" dirty="0" smtClean="0"/>
              <a:t/>
            </a:r>
            <a:br>
              <a:rPr lang="en-US" altLang="ja-JP" sz="1800" dirty="0" smtClean="0"/>
            </a:br>
            <a:r>
              <a:rPr lang="ja-JP" altLang="en-US" sz="1400" dirty="0" smtClean="0"/>
              <a:t>　</a:t>
            </a:r>
            <a:r>
              <a:rPr lang="ja-JP" altLang="en-US" sz="1800" b="1" dirty="0" smtClean="0"/>
              <a:t>研究代表者 ： 宮嶋尚哉（山梨大学）　</a:t>
            </a:r>
            <a:r>
              <a:rPr lang="en-US" altLang="ja-JP" sz="1800" b="1" dirty="0" smtClean="0"/>
              <a:t/>
            </a:r>
            <a:br>
              <a:rPr lang="en-US" altLang="ja-JP" sz="1800" b="1" dirty="0" smtClean="0"/>
            </a:br>
            <a:r>
              <a:rPr lang="ja-JP" altLang="en-US" sz="1400" b="1" dirty="0" smtClean="0"/>
              <a:t>　共同研究対応教員 ： 赤津隆</a:t>
            </a:r>
            <a:endParaRPr lang="ja-JP" altLang="en-US" sz="1400" dirty="0" smtClean="0"/>
          </a:p>
        </p:txBody>
      </p:sp>
      <p:sp>
        <p:nvSpPr>
          <p:cNvPr id="14" name="Text Box 17"/>
          <p:cNvSpPr txBox="1">
            <a:spLocks noChangeArrowheads="1"/>
          </p:cNvSpPr>
          <p:nvPr/>
        </p:nvSpPr>
        <p:spPr bwMode="auto">
          <a:xfrm>
            <a:off x="323850" y="1979457"/>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spcBef>
                <a:spcPct val="0"/>
              </a:spcBef>
              <a:buFontTx/>
              <a:buNone/>
            </a:pPr>
            <a:r>
              <a:rPr lang="ja-JP" altLang="en-US" sz="1400" dirty="0">
                <a:latin typeface="Arial" panose="020B0604020202020204" pitchFamily="34" charset="0"/>
              </a:rPr>
              <a:t>吸着剤や触媒担体として多孔質炭素材料の機能性を向上させる上で，異種元素との複合化は必須である。</a:t>
            </a:r>
            <a:r>
              <a:rPr lang="ja-JP" altLang="ja-JP" sz="1400" dirty="0">
                <a:latin typeface="Arial" panose="020B0604020202020204" pitchFamily="34" charset="0"/>
              </a:rPr>
              <a:t>我々はこれまでに，セルロースをはじめとする多糖類の炭素化挙動に及ぼす</a:t>
            </a:r>
            <a:r>
              <a:rPr lang="ja-JP" altLang="en-US" sz="1400" dirty="0">
                <a:latin typeface="Arial" panose="020B0604020202020204" pitchFamily="34" charset="0"/>
              </a:rPr>
              <a:t>異種元素</a:t>
            </a:r>
            <a:r>
              <a:rPr lang="ja-JP" altLang="ja-JP" sz="1400" dirty="0">
                <a:latin typeface="Arial" panose="020B0604020202020204" pitchFamily="34" charset="0"/>
              </a:rPr>
              <a:t>添加の影響を検討してきた。</a:t>
            </a:r>
            <a:r>
              <a:rPr lang="ja-JP" altLang="en-US" sz="1400" dirty="0">
                <a:latin typeface="Arial" panose="020B0604020202020204" pitchFamily="34" charset="0"/>
              </a:rPr>
              <a:t>本研究では，</a:t>
            </a:r>
            <a:r>
              <a:rPr lang="ja-JP" altLang="ja-JP" sz="1400" dirty="0">
                <a:latin typeface="Arial" panose="020B0604020202020204" pitchFamily="34" charset="0"/>
              </a:rPr>
              <a:t>微生物セルロースであるナタデココ</a:t>
            </a:r>
            <a:r>
              <a:rPr lang="ja-JP" altLang="en-US" sz="1400" dirty="0">
                <a:latin typeface="Arial" panose="020B0604020202020204" pitchFamily="34" charset="0"/>
              </a:rPr>
              <a:t>のゲル構造に着目し，種々の金属イオン水溶液を含浸させ，その炭素化挙動について検討した。</a:t>
            </a:r>
            <a:endParaRPr lang="ja-JP" altLang="ja-JP" sz="1400" dirty="0">
              <a:latin typeface="Arial" panose="020B0604020202020204" pitchFamily="34" charset="0"/>
            </a:endParaRPr>
          </a:p>
        </p:txBody>
      </p:sp>
      <p:sp>
        <p:nvSpPr>
          <p:cNvPr id="17" name="Text Box 17"/>
          <p:cNvSpPr txBox="1">
            <a:spLocks noChangeArrowheads="1"/>
          </p:cNvSpPr>
          <p:nvPr/>
        </p:nvSpPr>
        <p:spPr bwMode="auto">
          <a:xfrm>
            <a:off x="360363" y="3365882"/>
            <a:ext cx="6011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latin typeface="Arial" panose="020B0604020202020204" pitchFamily="34" charset="0"/>
              </a:rPr>
              <a:t>ナタデココゲル</a:t>
            </a:r>
            <a:r>
              <a:rPr lang="en-US" altLang="ja-JP" sz="1400" dirty="0">
                <a:latin typeface="Arial" panose="020B0604020202020204" pitchFamily="34" charset="0"/>
              </a:rPr>
              <a:t>/</a:t>
            </a:r>
            <a:r>
              <a:rPr lang="en-US" altLang="ja-JP" sz="1400" dirty="0" err="1">
                <a:latin typeface="Arial" panose="020B0604020202020204" pitchFamily="34" charset="0"/>
              </a:rPr>
              <a:t>Mn</a:t>
            </a:r>
            <a:r>
              <a:rPr lang="en-US" altLang="ja-JP" sz="1400" dirty="0">
                <a:latin typeface="Arial" panose="020B0604020202020204" pitchFamily="34" charset="0"/>
              </a:rPr>
              <a:t>, Co, V, W</a:t>
            </a:r>
            <a:r>
              <a:rPr lang="ja-JP" altLang="en-US" sz="1400" dirty="0">
                <a:latin typeface="Arial" panose="020B0604020202020204" pitchFamily="34" charset="0"/>
              </a:rPr>
              <a:t>種との複合化および炭素化挙動を検討</a:t>
            </a:r>
            <a:endParaRPr lang="ja-JP" altLang="ja-JP" sz="1400" dirty="0">
              <a:latin typeface="Arial" panose="020B0604020202020204" pitchFamily="34" charset="0"/>
            </a:endParaRPr>
          </a:p>
        </p:txBody>
      </p:sp>
      <p:pic>
        <p:nvPicPr>
          <p:cNvPr id="18" name="Picture 15" descr="C:\Users\miyajima\Desktop\学会データ\画像\pellet\BC-pell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75" y="4013582"/>
            <a:ext cx="8223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descr="C:\Users\miyajima\Desktop\学会データ\画像\pellet\Mnpell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88" y="4013582"/>
            <a:ext cx="8334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右矢印 19"/>
          <p:cNvSpPr/>
          <p:nvPr/>
        </p:nvSpPr>
        <p:spPr>
          <a:xfrm>
            <a:off x="2916238" y="4359657"/>
            <a:ext cx="287337" cy="136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1" name="テキスト ボックス 21"/>
          <p:cNvSpPr txBox="1">
            <a:spLocks noChangeArrowheads="1"/>
          </p:cNvSpPr>
          <p:nvPr/>
        </p:nvSpPr>
        <p:spPr bwMode="auto">
          <a:xfrm>
            <a:off x="2813050" y="4143757"/>
            <a:ext cx="493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炭素化</a:t>
            </a:r>
          </a:p>
        </p:txBody>
      </p:sp>
      <p:sp>
        <p:nvSpPr>
          <p:cNvPr id="22" name="テキスト ボックス 3"/>
          <p:cNvSpPr txBox="1">
            <a:spLocks noChangeArrowheads="1"/>
          </p:cNvSpPr>
          <p:nvPr/>
        </p:nvSpPr>
        <p:spPr bwMode="auto">
          <a:xfrm>
            <a:off x="1042988" y="4866069"/>
            <a:ext cx="1643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炭素化前のペレット成型体の外観</a:t>
            </a:r>
            <a:endParaRPr lang="en-US" altLang="ja-JP" sz="800" dirty="0">
              <a:latin typeface="Arial" panose="020B0604020202020204" pitchFamily="34" charset="0"/>
            </a:endParaRPr>
          </a:p>
          <a:p>
            <a:pPr eaLnBrk="1" hangingPunct="1">
              <a:spcBef>
                <a:spcPct val="0"/>
              </a:spcBef>
              <a:buFontTx/>
              <a:buNone/>
            </a:pPr>
            <a:r>
              <a:rPr lang="en-US" altLang="ja-JP" sz="800" dirty="0">
                <a:latin typeface="Arial" panose="020B0604020202020204" pitchFamily="34" charset="0"/>
              </a:rPr>
              <a:t>BC</a:t>
            </a:r>
            <a:r>
              <a:rPr lang="ja-JP" altLang="en-US" sz="800" dirty="0">
                <a:latin typeface="Arial" panose="020B0604020202020204" pitchFamily="34" charset="0"/>
              </a:rPr>
              <a:t>（左），</a:t>
            </a:r>
            <a:r>
              <a:rPr lang="en-US" altLang="ja-JP" sz="800" dirty="0">
                <a:latin typeface="Arial" panose="020B0604020202020204" pitchFamily="34" charset="0"/>
              </a:rPr>
              <a:t>BC/</a:t>
            </a:r>
            <a:r>
              <a:rPr lang="en-US" altLang="ja-JP" sz="800" dirty="0" err="1">
                <a:latin typeface="Arial" panose="020B0604020202020204" pitchFamily="34" charset="0"/>
              </a:rPr>
              <a:t>Mn</a:t>
            </a:r>
            <a:r>
              <a:rPr lang="ja-JP" altLang="en-US" sz="800" dirty="0">
                <a:latin typeface="Arial" panose="020B0604020202020204" pitchFamily="34" charset="0"/>
              </a:rPr>
              <a:t>複合体（右）</a:t>
            </a:r>
          </a:p>
        </p:txBody>
      </p:sp>
      <p:pic>
        <p:nvPicPr>
          <p:cNvPr id="23" name="Picture 17" descr="C:\Users\miyajima\Desktop\学会データ\画像\pellet\BC-pellet- carb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0" y="4013582"/>
            <a:ext cx="8239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2"/>
          <p:cNvSpPr txBox="1">
            <a:spLocks noChangeArrowheads="1"/>
          </p:cNvSpPr>
          <p:nvPr/>
        </p:nvSpPr>
        <p:spPr bwMode="auto">
          <a:xfrm>
            <a:off x="3121025" y="4866069"/>
            <a:ext cx="1333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rPr>
              <a:t>炭素化後のペレット成型体</a:t>
            </a:r>
            <a:endParaRPr lang="en-US" altLang="ja-JP" sz="800" dirty="0">
              <a:latin typeface="Arial" panose="020B0604020202020204" pitchFamily="34" charset="0"/>
            </a:endParaRPr>
          </a:p>
        </p:txBody>
      </p:sp>
      <p:sp>
        <p:nvSpPr>
          <p:cNvPr id="25" name="テキスト ボックス 23"/>
          <p:cNvSpPr txBox="1">
            <a:spLocks noChangeArrowheads="1"/>
          </p:cNvSpPr>
          <p:nvPr/>
        </p:nvSpPr>
        <p:spPr bwMode="auto">
          <a:xfrm>
            <a:off x="4965700" y="4578731"/>
            <a:ext cx="134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en-US" altLang="ja-JP" sz="800" dirty="0">
                <a:latin typeface="Arial" panose="020B0604020202020204" pitchFamily="34" charset="0"/>
              </a:rPr>
              <a:t>BC/</a:t>
            </a:r>
            <a:r>
              <a:rPr lang="en-US" altLang="ja-JP" sz="800" dirty="0" err="1">
                <a:latin typeface="Arial" panose="020B0604020202020204" pitchFamily="34" charset="0"/>
              </a:rPr>
              <a:t>Mn</a:t>
            </a:r>
            <a:r>
              <a:rPr lang="ja-JP" altLang="en-US" sz="800" dirty="0">
                <a:latin typeface="Arial" panose="020B0604020202020204" pitchFamily="34" charset="0"/>
              </a:rPr>
              <a:t>炭素体の</a:t>
            </a:r>
            <a:r>
              <a:rPr lang="en-US" altLang="ja-JP" sz="800" dirty="0">
                <a:latin typeface="Arial" panose="020B0604020202020204" pitchFamily="34" charset="0"/>
              </a:rPr>
              <a:t>SEM</a:t>
            </a:r>
            <a:r>
              <a:rPr lang="ja-JP" altLang="en-US" sz="800" dirty="0">
                <a:latin typeface="Arial" panose="020B0604020202020204" pitchFamily="34" charset="0"/>
              </a:rPr>
              <a:t>画像</a:t>
            </a:r>
            <a:endParaRPr lang="en-US" altLang="ja-JP" sz="800" dirty="0">
              <a:latin typeface="Arial" panose="020B0604020202020204" pitchFamily="34" charset="0"/>
            </a:endParaRPr>
          </a:p>
          <a:p>
            <a:pPr algn="just" eaLnBrk="1" hangingPunct="1">
              <a:spcBef>
                <a:spcPct val="0"/>
              </a:spcBef>
              <a:buFontTx/>
              <a:buNone/>
            </a:pPr>
            <a:r>
              <a:rPr lang="ja-JP" altLang="en-US" sz="800" dirty="0">
                <a:latin typeface="Arial" panose="020B0604020202020204" pitchFamily="34" charset="0"/>
              </a:rPr>
              <a:t>炭素マトリックス中に，キューブ状のマンガン酸化物が分散している</a:t>
            </a:r>
            <a:endParaRPr lang="en-US" altLang="ja-JP" sz="800" dirty="0">
              <a:latin typeface="Arial" panose="020B0604020202020204" pitchFamily="34" charset="0"/>
            </a:endParaRPr>
          </a:p>
        </p:txBody>
      </p:sp>
      <p:pic>
        <p:nvPicPr>
          <p:cNvPr id="26" name="Picture 18" descr="C:\Users\miyajima\Desktop\学会データ\画像\SEM画像\BCMn35000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5238" y="3519869"/>
            <a:ext cx="204311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7"/>
          <p:cNvSpPr txBox="1">
            <a:spLocks noChangeArrowheads="1"/>
          </p:cNvSpPr>
          <p:nvPr/>
        </p:nvSpPr>
        <p:spPr bwMode="auto">
          <a:xfrm>
            <a:off x="350838" y="5280407"/>
            <a:ext cx="8496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spcBef>
                <a:spcPct val="0"/>
              </a:spcBef>
              <a:buFontTx/>
              <a:buNone/>
            </a:pPr>
            <a:r>
              <a:rPr lang="ja-JP" altLang="en-US" sz="1400" dirty="0">
                <a:latin typeface="Arial" panose="020B0604020202020204" pitchFamily="34" charset="0"/>
              </a:rPr>
              <a:t>ナタデココゲルに金属塩水溶液を含浸させ，これを乾燥，成型し，引き続き炭素化させることで，金属酸化物が担持されたカーボンペーパーやカーボンペレットをバインダレスで得ることができた。カーボン本来の細孔特性を概ね損ねることなく，炭素マトリックス中に金属塩が分散しており，疑似容量の発現が見られた。今後，エネルギーデバイス用炭素電極の簡便な作製方法としての応用が期待できる。</a:t>
            </a:r>
            <a:endParaRPr lang="ja-JP" altLang="ja-JP" sz="1400" dirty="0">
              <a:latin typeface="Arial" panose="020B0604020202020204" pitchFamily="34" charset="0"/>
            </a:endParaRPr>
          </a:p>
        </p:txBody>
      </p:sp>
      <p:sp>
        <p:nvSpPr>
          <p:cNvPr id="28" name="正方形/長方形 16"/>
          <p:cNvSpPr>
            <a:spLocks noChangeArrowheads="1"/>
          </p:cNvSpPr>
          <p:nvPr/>
        </p:nvSpPr>
        <p:spPr bwMode="auto">
          <a:xfrm>
            <a:off x="138113" y="6252470"/>
            <a:ext cx="904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smtClean="0">
                <a:solidFill>
                  <a:schemeClr val="bg1"/>
                </a:solidFill>
              </a:rPr>
              <a:t>発表</a:t>
            </a:r>
            <a:r>
              <a:rPr lang="ja-JP" altLang="en-US" sz="1000" dirty="0">
                <a:solidFill>
                  <a:schemeClr val="bg1"/>
                </a:solidFill>
              </a:rPr>
              <a:t>論文・関連論文 ：</a:t>
            </a:r>
            <a:endParaRPr lang="en-US" altLang="ja-JP" sz="1000" dirty="0">
              <a:solidFill>
                <a:schemeClr val="bg1"/>
              </a:solidFill>
            </a:endParaRPr>
          </a:p>
          <a:p>
            <a:pPr eaLnBrk="1" hangingPunct="1">
              <a:spcBef>
                <a:spcPct val="0"/>
              </a:spcBef>
              <a:buFontTx/>
              <a:buNone/>
            </a:pPr>
            <a:r>
              <a:rPr lang="ja-JP" altLang="en-US" sz="1000" dirty="0">
                <a:solidFill>
                  <a:schemeClr val="bg1"/>
                </a:solidFill>
              </a:rPr>
              <a:t>松村泰悠</a:t>
            </a:r>
            <a:r>
              <a:rPr lang="en-US" altLang="ja-JP" sz="1000" dirty="0">
                <a:solidFill>
                  <a:schemeClr val="bg1"/>
                </a:solidFill>
              </a:rPr>
              <a:t>, </a:t>
            </a:r>
            <a:r>
              <a:rPr lang="ja-JP" altLang="en-US" sz="1000" dirty="0">
                <a:solidFill>
                  <a:schemeClr val="bg1"/>
                </a:solidFill>
              </a:rPr>
              <a:t>阪根英人</a:t>
            </a:r>
            <a:r>
              <a:rPr lang="en-US" altLang="ja-JP" sz="1000" dirty="0">
                <a:solidFill>
                  <a:schemeClr val="bg1"/>
                </a:solidFill>
              </a:rPr>
              <a:t>, </a:t>
            </a:r>
            <a:r>
              <a:rPr lang="ja-JP" altLang="en-US" sz="1000" dirty="0">
                <a:solidFill>
                  <a:schemeClr val="bg1"/>
                </a:solidFill>
              </a:rPr>
              <a:t>赤津隆</a:t>
            </a:r>
            <a:r>
              <a:rPr lang="en-US" altLang="ja-JP" sz="1000" dirty="0">
                <a:solidFill>
                  <a:schemeClr val="bg1"/>
                </a:solidFill>
              </a:rPr>
              <a:t>, </a:t>
            </a:r>
            <a:r>
              <a:rPr lang="ja-JP" altLang="en-US" sz="1000" dirty="0">
                <a:solidFill>
                  <a:schemeClr val="bg1"/>
                </a:solidFill>
              </a:rPr>
              <a:t>棚池修</a:t>
            </a:r>
            <a:r>
              <a:rPr lang="en-US" altLang="ja-JP" sz="1000" dirty="0">
                <a:solidFill>
                  <a:schemeClr val="bg1"/>
                </a:solidFill>
              </a:rPr>
              <a:t>, </a:t>
            </a:r>
            <a:r>
              <a:rPr lang="ja-JP" altLang="en-US" sz="1000" dirty="0">
                <a:solidFill>
                  <a:schemeClr val="bg1"/>
                </a:solidFill>
              </a:rPr>
              <a:t>宮嶋尚哉：ヨウ素不融化を鋳型作成プロセスに利用した多孔質炭素の調製</a:t>
            </a:r>
            <a:r>
              <a:rPr lang="en-US" altLang="ja-JP" sz="1000" dirty="0">
                <a:solidFill>
                  <a:schemeClr val="bg1"/>
                </a:solidFill>
              </a:rPr>
              <a:t>Ⅲ, </a:t>
            </a:r>
            <a:r>
              <a:rPr lang="ja-JP" altLang="en-US" sz="1000" dirty="0">
                <a:solidFill>
                  <a:schemeClr val="bg1"/>
                </a:solidFill>
              </a:rPr>
              <a:t>第</a:t>
            </a:r>
            <a:r>
              <a:rPr lang="en-US" altLang="ja-JP" sz="1000" dirty="0">
                <a:solidFill>
                  <a:schemeClr val="bg1"/>
                </a:solidFill>
              </a:rPr>
              <a:t>40</a:t>
            </a:r>
            <a:r>
              <a:rPr lang="ja-JP" altLang="en-US" sz="1000" dirty="0">
                <a:solidFill>
                  <a:schemeClr val="bg1"/>
                </a:solidFill>
              </a:rPr>
              <a:t>回炭素材料学会要旨集，</a:t>
            </a:r>
            <a:r>
              <a:rPr lang="en-US" altLang="ja-JP" sz="1000" dirty="0">
                <a:solidFill>
                  <a:schemeClr val="bg1"/>
                </a:solidFill>
              </a:rPr>
              <a:t>PI10, pp.58, 2013.12</a:t>
            </a:r>
          </a:p>
          <a:p>
            <a:pPr eaLnBrk="1" hangingPunct="1">
              <a:spcBef>
                <a:spcPct val="0"/>
              </a:spcBef>
              <a:buFontTx/>
              <a:buNone/>
            </a:pPr>
            <a:r>
              <a:rPr lang="ja-JP" altLang="en-US" sz="1000" dirty="0">
                <a:solidFill>
                  <a:schemeClr val="bg1"/>
                </a:solidFill>
              </a:rPr>
              <a:t>松原知宏</a:t>
            </a:r>
            <a:r>
              <a:rPr lang="en-US" altLang="ja-JP" sz="1000" dirty="0">
                <a:solidFill>
                  <a:schemeClr val="bg1"/>
                </a:solidFill>
              </a:rPr>
              <a:t>, </a:t>
            </a:r>
            <a:r>
              <a:rPr lang="ja-JP" altLang="en-US" sz="1000" dirty="0">
                <a:solidFill>
                  <a:schemeClr val="bg1"/>
                </a:solidFill>
              </a:rPr>
              <a:t>宮嶋尚哉</a:t>
            </a:r>
            <a:r>
              <a:rPr lang="en-US" altLang="ja-JP" sz="1000" dirty="0">
                <a:solidFill>
                  <a:schemeClr val="bg1"/>
                </a:solidFill>
              </a:rPr>
              <a:t>, </a:t>
            </a:r>
            <a:r>
              <a:rPr lang="ja-JP" altLang="en-US" sz="1000" dirty="0">
                <a:solidFill>
                  <a:schemeClr val="bg1"/>
                </a:solidFill>
              </a:rPr>
              <a:t>阪根英人</a:t>
            </a:r>
            <a:r>
              <a:rPr lang="en-US" altLang="ja-JP" sz="1000" dirty="0">
                <a:solidFill>
                  <a:schemeClr val="bg1"/>
                </a:solidFill>
              </a:rPr>
              <a:t>, </a:t>
            </a:r>
            <a:r>
              <a:rPr lang="ja-JP" altLang="en-US" sz="1000" dirty="0">
                <a:solidFill>
                  <a:schemeClr val="bg1"/>
                </a:solidFill>
              </a:rPr>
              <a:t>赤津隆</a:t>
            </a:r>
            <a:r>
              <a:rPr lang="en-US" altLang="ja-JP" sz="1000" dirty="0">
                <a:solidFill>
                  <a:schemeClr val="bg1"/>
                </a:solidFill>
              </a:rPr>
              <a:t>, </a:t>
            </a:r>
            <a:r>
              <a:rPr lang="ja-JP" altLang="en-US" sz="1000" dirty="0">
                <a:solidFill>
                  <a:schemeClr val="bg1"/>
                </a:solidFill>
              </a:rPr>
              <a:t>棚池修：ナタデココゲルから調製した金属塩担持カーボンペーパーのキャパシタ特性</a:t>
            </a:r>
            <a:r>
              <a:rPr lang="en-US" altLang="ja-JP" sz="1000" dirty="0">
                <a:solidFill>
                  <a:schemeClr val="bg1"/>
                </a:solidFill>
              </a:rPr>
              <a:t>, PI25, pp.73, 2013.12</a:t>
            </a:r>
          </a:p>
        </p:txBody>
      </p:sp>
      <p:sp>
        <p:nvSpPr>
          <p:cNvPr id="29" name="テキスト ボックス 28"/>
          <p:cNvSpPr txBox="1"/>
          <p:nvPr/>
        </p:nvSpPr>
        <p:spPr>
          <a:xfrm>
            <a:off x="2876399" y="2081862"/>
            <a:ext cx="3457104" cy="14465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8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見　本</a:t>
            </a:r>
            <a:endParaRPr kumimoji="1" lang="ja-JP"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0793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608</Words>
  <Application>Microsoft Office PowerPoint</Application>
  <PresentationFormat>画面に合わせる (4:3)</PresentationFormat>
  <Paragraphs>53</Paragraphs>
  <Slides>3</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ＭＳ Ｐゴシック</vt:lpstr>
      <vt:lpstr>ＭＳ 明朝</vt:lpstr>
      <vt:lpstr>Arial</vt:lpstr>
      <vt:lpstr>Arial Narrow</vt:lpstr>
      <vt:lpstr>Calibri</vt:lpstr>
      <vt:lpstr>Office テーマ</vt:lpstr>
      <vt:lpstr>　一般研究ABC・国際研究ABC・特定研究（2019年度） 　「研究課題」 　研究代表者 ： 氏名（所属）　 　共同研究対応教員 ： 氏名</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一般研究ABC・国際研究ABC・特定研究（平成○○年度） 　「研究課題」 　研究代表者 ： 氏名（所属）　 　共同研究対応教員 ： 氏名</dc:title>
  <dc:creator>kanai</dc:creator>
  <cp:lastModifiedBy>推進室</cp:lastModifiedBy>
  <cp:revision>232</cp:revision>
  <cp:lastPrinted>2019-02-15T04:15:55Z</cp:lastPrinted>
  <dcterms:created xsi:type="dcterms:W3CDTF">2010-06-16T05:49:19Z</dcterms:created>
  <dcterms:modified xsi:type="dcterms:W3CDTF">2019-03-19T06:46:07Z</dcterms:modified>
</cp:coreProperties>
</file>