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5" r:id="rId2"/>
    <p:sldId id="269" r:id="rId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F2FF"/>
    <a:srgbClr val="C7C7C7"/>
    <a:srgbClr val="D3D3D3"/>
    <a:srgbClr val="FFCCFF"/>
    <a:srgbClr val="F5F6B8"/>
    <a:srgbClr val="FFE6E6"/>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95" autoAdjust="0"/>
    <p:restoredTop sz="94660"/>
  </p:normalViewPr>
  <p:slideViewPr>
    <p:cSldViewPr>
      <p:cViewPr varScale="1">
        <p:scale>
          <a:sx n="119" d="100"/>
          <a:sy n="119" d="100"/>
        </p:scale>
        <p:origin x="1458" y="54"/>
      </p:cViewPr>
      <p:guideLst>
        <p:guide orient="horz" pos="2160"/>
        <p:guide pos="2880"/>
      </p:guideLst>
    </p:cSldViewPr>
  </p:slideViewPr>
  <p:notesTextViewPr>
    <p:cViewPr>
      <p:scale>
        <a:sx n="100" d="100"/>
        <a:sy n="100" d="100"/>
      </p:scale>
      <p:origin x="0" y="0"/>
    </p:cViewPr>
  </p:notesTextViewPr>
  <p:notesViewPr>
    <p:cSldViewPr>
      <p:cViewPr varScale="1">
        <p:scale>
          <a:sx n="62" d="100"/>
          <a:sy n="62" d="100"/>
        </p:scale>
        <p:origin x="3250"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5110406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3" y="2"/>
            <a:ext cx="2919413" cy="49355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bwMode="auto">
          <a:xfrm>
            <a:off x="3814763" y="2"/>
            <a:ext cx="2919412" cy="49355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lgn="r" fontAlgn="auto">
              <a:spcBef>
                <a:spcPts val="0"/>
              </a:spcBef>
              <a:spcAft>
                <a:spcPts val="0"/>
              </a:spcAft>
              <a:defRPr sz="1200">
                <a:latin typeface="+mn-lt"/>
                <a:ea typeface="+mn-ea"/>
              </a:defRPr>
            </a:lvl1pPr>
          </a:lstStyle>
          <a:p>
            <a:pPr>
              <a:defRPr/>
            </a:pPr>
            <a:fld id="{968C538E-71FF-41F3-966B-1E848B06F840}" type="datetime1">
              <a:rPr lang="ja-JP" altLang="en-US" smtClean="0"/>
              <a:t>2022/2/28</a:t>
            </a:fld>
            <a:endParaRPr lang="ja-JP" altLang="en-US"/>
          </a:p>
        </p:txBody>
      </p:sp>
      <p:sp>
        <p:nvSpPr>
          <p:cNvPr id="4" name="スライド イメージ プレースホルダ 3"/>
          <p:cNvSpPr>
            <a:spLocks noGrp="1" noRot="1" noChangeAspect="1"/>
          </p:cNvSpPr>
          <p:nvPr>
            <p:ph type="sldImg" idx="2"/>
          </p:nvPr>
        </p:nvSpPr>
        <p:spPr>
          <a:xfrm>
            <a:off x="901700" y="739775"/>
            <a:ext cx="4935538"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80"/>
            <a:ext cx="5389563" cy="444039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3" y="9371172"/>
            <a:ext cx="2919413" cy="493553"/>
          </a:xfrm>
          <a:prstGeom prst="rect">
            <a:avLst/>
          </a:prstGeom>
          <a:noFill/>
          <a:ln w="9525">
            <a:noFill/>
            <a:miter lim="800000"/>
            <a:headEnd/>
            <a:tailEnd/>
          </a:ln>
        </p:spPr>
        <p:txBody>
          <a:bodyPr vert="horz" wrap="square" lIns="91431" tIns="45716" rIns="91431" bIns="45716" numCol="1" anchor="b" anchorCtr="0" compatLnSpc="1">
            <a:prstTxWarp prst="textNoShape">
              <a:avLst/>
            </a:prstTxWarp>
          </a:bodyPr>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172"/>
            <a:ext cx="2919412" cy="493553"/>
          </a:xfrm>
          <a:prstGeom prst="rect">
            <a:avLst/>
          </a:prstGeom>
          <a:noFill/>
          <a:ln w="9525">
            <a:noFill/>
            <a:miter lim="800000"/>
            <a:headEnd/>
            <a:tailEnd/>
          </a:ln>
        </p:spPr>
        <p:txBody>
          <a:bodyPr vert="horz" wrap="square" lIns="91431" tIns="45716" rIns="91431" bIns="45716" numCol="1" anchor="b" anchorCtr="0" compatLnSpc="1">
            <a:prstTxWarp prst="textNoShape">
              <a:avLst/>
            </a:prstTxWarp>
          </a:bodyPr>
          <a:lstStyle>
            <a:lvl1pPr algn="r" fontAlgn="auto">
              <a:spcBef>
                <a:spcPts val="0"/>
              </a:spcBef>
              <a:spcAft>
                <a:spcPts val="0"/>
              </a:spcAft>
              <a:defRPr sz="1200">
                <a:latin typeface="+mn-lt"/>
                <a:ea typeface="+mn-ea"/>
              </a:defRPr>
            </a:lvl1pPr>
          </a:lstStyle>
          <a:p>
            <a:pPr>
              <a:defRPr/>
            </a:pPr>
            <a:fld id="{0CC75170-F40D-4E59-A415-187132657DDA}" type="slidenum">
              <a:rPr lang="ja-JP" altLang="en-US"/>
              <a:pPr>
                <a:defRPr/>
              </a:pPr>
              <a:t>‹#›</a:t>
            </a:fld>
            <a:endParaRPr lang="ja-JP" altLang="en-US"/>
          </a:p>
        </p:txBody>
      </p:sp>
    </p:spTree>
    <p:extLst>
      <p:ext uri="{BB962C8B-B14F-4D97-AF65-F5344CB8AC3E}">
        <p14:creationId xmlns:p14="http://schemas.microsoft.com/office/powerpoint/2010/main" val="270190659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50BB24F-B6C5-4D09-933A-AD5547889F0F}" type="datetimeFigureOut">
              <a:rPr lang="ja-JP" altLang="en-US"/>
              <a:pPr>
                <a:defRPr/>
              </a:pPr>
              <a:t>2022/2/28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FC4DBB3-F9FD-47DB-823A-0BCB470C107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903CCF1-B6F5-42F7-8DEE-C80D135810C3}" type="datetimeFigureOut">
              <a:rPr lang="ja-JP" altLang="en-US"/>
              <a:pPr>
                <a:defRPr/>
              </a:pPr>
              <a:t>2022/2/28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6DCDF27-5709-4962-8F91-0074DC1D452B}"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45FBB41-57F5-4BDE-94B1-CD8CEA7FF425}" type="datetimeFigureOut">
              <a:rPr lang="ja-JP" altLang="en-US"/>
              <a:pPr>
                <a:defRPr/>
              </a:pPr>
              <a:t>2022/2/28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FCB7741-6ADC-43E5-8B34-F9504AC3AEC4}"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6817840-FA50-417D-8267-789BFE50691D}" type="datetimeFigureOut">
              <a:rPr lang="ja-JP" altLang="en-US"/>
              <a:pPr>
                <a:defRPr/>
              </a:pPr>
              <a:t>2022/2/28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239923A-A678-4AD2-A7FE-2F673174DA4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02BADD8-1F7E-4D0C-A813-7FDE4D0C8B22}" type="datetimeFigureOut">
              <a:rPr lang="ja-JP" altLang="en-US"/>
              <a:pPr>
                <a:defRPr/>
              </a:pPr>
              <a:t>2022/2/28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6463C72-3FE3-47F4-A5DD-1EE0B42153FE}"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9B2DA6E-C17D-4C91-B513-481053D3C7EA}" type="datetimeFigureOut">
              <a:rPr lang="ja-JP" altLang="en-US"/>
              <a:pPr>
                <a:defRPr/>
              </a:pPr>
              <a:t>2022/2/28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8BF6E57-D5EB-41D7-BEEA-16FED0B09C81}"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74ADFB88-FFF4-4755-8E75-C2AB52101A2E}" type="datetimeFigureOut">
              <a:rPr lang="ja-JP" altLang="en-US"/>
              <a:pPr>
                <a:defRPr/>
              </a:pPr>
              <a:t>2022/2/28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A79380AE-558C-4979-ABD5-FACA8EED4BF3}"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FC2FD77C-71D1-4437-9842-5D480AC6AADE}" type="datetimeFigureOut">
              <a:rPr lang="ja-JP" altLang="en-US"/>
              <a:pPr>
                <a:defRPr/>
              </a:pPr>
              <a:t>2022/2/28</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9BB767D-CAD3-4656-9BC8-728106886C6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396A8672-5B05-4773-BA60-FB9FC45ADDDA}" type="datetimeFigureOut">
              <a:rPr lang="ja-JP" altLang="en-US"/>
              <a:pPr>
                <a:defRPr/>
              </a:pPr>
              <a:t>2022/2/28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B1ABED7-7084-4F27-A716-6653CA0FAEA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1007DEC-CE25-449D-892A-618DE766DE81}" type="datetimeFigureOut">
              <a:rPr lang="ja-JP" altLang="en-US"/>
              <a:pPr>
                <a:defRPr/>
              </a:pPr>
              <a:t>2022/2/28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8C15B45-7EDC-40B5-95DF-CFDEC55FFDB2}"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E4DEA1C-3AE7-4247-A31C-1EFD78A3B219}" type="datetimeFigureOut">
              <a:rPr lang="ja-JP" altLang="en-US"/>
              <a:pPr>
                <a:defRPr/>
              </a:pPr>
              <a:t>2022/2/28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5DB9292-1EB3-47C4-A1D5-5718B13FDBD3}"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7C7C7"/>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33D3DE7-88DA-4FE5-98F1-86F9D62FE695}" type="datetimeFigureOut">
              <a:rPr lang="ja-JP" altLang="en-US"/>
              <a:pPr>
                <a:defRPr/>
              </a:pPr>
              <a:t>2022/2/28</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E265805B-59A5-4FA4-9FB5-C9627C22D37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DF2FF"/>
        </a:solidFill>
        <a:effectLst/>
      </p:bgPr>
    </p:bg>
    <p:spTree>
      <p:nvGrpSpPr>
        <p:cNvPr id="1" name=""/>
        <p:cNvGrpSpPr/>
        <p:nvPr/>
      </p:nvGrpSpPr>
      <p:grpSpPr>
        <a:xfrm>
          <a:off x="0" y="0"/>
          <a:ext cx="0" cy="0"/>
          <a:chOff x="0" y="0"/>
          <a:chExt cx="0" cy="0"/>
        </a:xfrm>
      </p:grpSpPr>
      <p:sp>
        <p:nvSpPr>
          <p:cNvPr id="167" name="角丸四角形 166"/>
          <p:cNvSpPr>
            <a:spLocks noChangeArrowheads="1"/>
          </p:cNvSpPr>
          <p:nvPr/>
        </p:nvSpPr>
        <p:spPr bwMode="auto">
          <a:xfrm>
            <a:off x="221760" y="3811681"/>
            <a:ext cx="8631237" cy="2224088"/>
          </a:xfrm>
          <a:prstGeom prst="roundRect">
            <a:avLst>
              <a:gd name="adj" fmla="val 5227"/>
            </a:avLst>
          </a:prstGeom>
          <a:solidFill>
            <a:schemeClr val="bg1"/>
          </a:solidFill>
          <a:ln w="12700" algn="ctr">
            <a:solidFill>
              <a:schemeClr val="tx1"/>
            </a:solidFill>
            <a:round/>
            <a:headEnd/>
            <a:tailEnd/>
          </a:ln>
        </p:spPr>
        <p:txBody>
          <a:bodyPr anchor="ctr"/>
          <a:lstStyle/>
          <a:p>
            <a:pPr algn="ctr">
              <a:defRPr/>
            </a:pPr>
            <a:endParaRPr lang="ja-JP" altLang="en-US">
              <a:solidFill>
                <a:schemeClr val="lt1"/>
              </a:solidFill>
              <a:latin typeface="+mn-lt"/>
              <a:ea typeface="+mn-ea"/>
            </a:endParaRPr>
          </a:p>
        </p:txBody>
      </p:sp>
      <p:sp>
        <p:nvSpPr>
          <p:cNvPr id="166" name="角丸四角形 165"/>
          <p:cNvSpPr>
            <a:spLocks noChangeArrowheads="1"/>
          </p:cNvSpPr>
          <p:nvPr/>
        </p:nvSpPr>
        <p:spPr bwMode="auto">
          <a:xfrm>
            <a:off x="221759" y="2487566"/>
            <a:ext cx="8631238" cy="993775"/>
          </a:xfrm>
          <a:prstGeom prst="roundRect">
            <a:avLst>
              <a:gd name="adj" fmla="val 17671"/>
            </a:avLst>
          </a:prstGeom>
          <a:solidFill>
            <a:srgbClr val="FFE6E6"/>
          </a:solidFill>
          <a:ln w="12700" algn="ctr">
            <a:solidFill>
              <a:schemeClr val="tx1"/>
            </a:solidFill>
            <a:round/>
            <a:headEnd/>
            <a:tailEnd/>
          </a:ln>
        </p:spPr>
        <p:txBody>
          <a:bodyPr anchor="ctr"/>
          <a:lstStyle/>
          <a:p>
            <a:pPr algn="ctr">
              <a:defRPr/>
            </a:pPr>
            <a:endParaRPr lang="ja-JP" altLang="en-US">
              <a:solidFill>
                <a:schemeClr val="lt1"/>
              </a:solidFill>
              <a:latin typeface="+mn-lt"/>
              <a:ea typeface="+mn-ea"/>
            </a:endParaRPr>
          </a:p>
        </p:txBody>
      </p:sp>
      <p:sp>
        <p:nvSpPr>
          <p:cNvPr id="3" name="角丸四角形 2"/>
          <p:cNvSpPr>
            <a:spLocks noChangeArrowheads="1"/>
          </p:cNvSpPr>
          <p:nvPr/>
        </p:nvSpPr>
        <p:spPr bwMode="auto">
          <a:xfrm>
            <a:off x="221759" y="263525"/>
            <a:ext cx="8631238" cy="1827213"/>
          </a:xfrm>
          <a:prstGeom prst="roundRect">
            <a:avLst>
              <a:gd name="adj" fmla="val 12481"/>
            </a:avLst>
          </a:prstGeom>
          <a:solidFill>
            <a:srgbClr val="FFFFCC"/>
          </a:solidFill>
          <a:ln w="12700" algn="ctr">
            <a:solidFill>
              <a:schemeClr val="tx1"/>
            </a:solidFill>
            <a:round/>
            <a:headEnd/>
            <a:tailEnd/>
          </a:ln>
        </p:spPr>
        <p:txBody>
          <a:bodyPr anchor="ctr"/>
          <a:lstStyle/>
          <a:p>
            <a:pPr algn="ctr">
              <a:defRPr/>
            </a:pPr>
            <a:endParaRPr lang="ja-JP" altLang="en-US">
              <a:solidFill>
                <a:schemeClr val="lt1"/>
              </a:solidFill>
              <a:latin typeface="+mn-lt"/>
              <a:ea typeface="+mn-ea"/>
            </a:endParaRPr>
          </a:p>
        </p:txBody>
      </p:sp>
      <p:sp>
        <p:nvSpPr>
          <p:cNvPr id="2" name="タイトル 1"/>
          <p:cNvSpPr>
            <a:spLocks noGrp="1"/>
          </p:cNvSpPr>
          <p:nvPr>
            <p:ph type="ctrTitle"/>
          </p:nvPr>
        </p:nvSpPr>
        <p:spPr>
          <a:xfrm>
            <a:off x="251520" y="319065"/>
            <a:ext cx="8631228" cy="1021703"/>
          </a:xfrm>
          <a:noFill/>
          <a:ln w="38100"/>
          <a:scene3d>
            <a:camera prst="orthographicFront"/>
            <a:lightRig rig="threePt" dir="t"/>
          </a:scene3d>
          <a:sp3d>
            <a:bevelT w="139700" h="139700" prst="divot"/>
          </a:sp3d>
        </p:spPr>
        <p:txBody>
          <a:bodyPr anchor="t">
            <a:noAutofit/>
          </a:bodyPr>
          <a:lstStyle/>
          <a:p>
            <a:pPr algn="l" eaLnBrk="1" hangingPunct="1">
              <a:lnSpc>
                <a:spcPts val="2200"/>
              </a:lnSpc>
              <a:defRPr/>
            </a:pPr>
            <a:r>
              <a:rPr lang="ja-JP" altLang="en-US" sz="1200" dirty="0" smtClean="0"/>
              <a:t>　</a:t>
            </a:r>
            <a:r>
              <a:rPr lang="en-US" altLang="ja-JP" sz="1400" dirty="0" smtClean="0"/>
              <a:t/>
            </a:r>
            <a:br>
              <a:rPr lang="en-US" altLang="ja-JP" sz="1400" dirty="0" smtClean="0"/>
            </a:br>
            <a:r>
              <a:rPr lang="ja-JP" altLang="en-US" sz="1400" b="1" dirty="0" smtClean="0"/>
              <a:t>　</a:t>
            </a:r>
            <a:r>
              <a:rPr lang="ja-JP" altLang="en-US" sz="2400" b="1" dirty="0" smtClean="0"/>
              <a:t>「</a:t>
            </a:r>
            <a:r>
              <a:rPr lang="ja-JP" altLang="en-US" sz="2000" b="1" dirty="0" smtClean="0"/>
              <a:t>ワークショップ名</a:t>
            </a:r>
            <a:r>
              <a:rPr lang="ja-JP" altLang="en-US" sz="2400" b="1" dirty="0" smtClean="0"/>
              <a:t>」</a:t>
            </a:r>
            <a:r>
              <a:rPr lang="en-US" altLang="ja-JP" sz="2400" dirty="0" smtClean="0"/>
              <a:t/>
            </a:r>
            <a:br>
              <a:rPr lang="en-US" altLang="ja-JP" sz="2400" dirty="0" smtClean="0"/>
            </a:br>
            <a:r>
              <a:rPr lang="ja-JP" altLang="en-US" sz="2400" dirty="0"/>
              <a:t>　</a:t>
            </a:r>
            <a:r>
              <a:rPr lang="ja-JP" altLang="en-US" sz="1800" dirty="0" smtClean="0"/>
              <a:t>開催</a:t>
            </a:r>
            <a:r>
              <a:rPr lang="ja-JP" altLang="en-US" sz="1800" dirty="0"/>
              <a:t>日時：</a:t>
            </a:r>
            <a:r>
              <a:rPr lang="en-US" altLang="ja-JP" sz="1800" dirty="0"/>
              <a:t/>
            </a:r>
            <a:br>
              <a:rPr lang="en-US" altLang="ja-JP" sz="1800" dirty="0"/>
            </a:br>
            <a:r>
              <a:rPr lang="ja-JP" altLang="en-US" sz="1800" dirty="0" smtClean="0"/>
              <a:t>　</a:t>
            </a:r>
            <a:r>
              <a:rPr lang="ja-JP" altLang="en-US" sz="1800" dirty="0"/>
              <a:t> </a:t>
            </a:r>
            <a:r>
              <a:rPr lang="ja-JP" altLang="en-US" sz="1800" dirty="0" smtClean="0"/>
              <a:t>場所</a:t>
            </a:r>
            <a:r>
              <a:rPr lang="ja-JP" altLang="en-US" sz="1800" dirty="0"/>
              <a:t>：</a:t>
            </a:r>
            <a:r>
              <a:rPr lang="en-US" altLang="ja-JP" sz="2400" dirty="0"/>
              <a:t/>
            </a:r>
            <a:br>
              <a:rPr lang="en-US" altLang="ja-JP" sz="2400" dirty="0"/>
            </a:br>
            <a:r>
              <a:rPr lang="ja-JP" altLang="en-US" sz="2400" dirty="0"/>
              <a:t>　</a:t>
            </a:r>
            <a:r>
              <a:rPr lang="ja-JP" altLang="en-US" sz="1800" b="1" dirty="0" smtClean="0"/>
              <a:t>研究代表者 ： 氏名（所属）　</a:t>
            </a:r>
            <a:r>
              <a:rPr lang="en-US" altLang="ja-JP" sz="1800" b="1" dirty="0"/>
              <a:t/>
            </a:r>
            <a:br>
              <a:rPr lang="en-US" altLang="ja-JP" sz="1800" b="1" dirty="0"/>
            </a:br>
            <a:r>
              <a:rPr lang="ja-JP" altLang="en-US" sz="1800" b="1" dirty="0" smtClean="0"/>
              <a:t>　</a:t>
            </a:r>
            <a:r>
              <a:rPr lang="ja-JP" altLang="en-US" sz="1800" b="1" dirty="0"/>
              <a:t> </a:t>
            </a:r>
            <a:r>
              <a:rPr lang="ja-JP" altLang="en-US" sz="1400" b="1" dirty="0" smtClean="0"/>
              <a:t>共同研究対応教員 ： 氏名</a:t>
            </a:r>
            <a:endParaRPr lang="ja-JP" altLang="en-US" sz="1400" dirty="0" smtClean="0"/>
          </a:p>
        </p:txBody>
      </p:sp>
      <p:sp>
        <p:nvSpPr>
          <p:cNvPr id="15368" name="テキスト ボックス 3"/>
          <p:cNvSpPr txBox="1">
            <a:spLocks noChangeArrowheads="1"/>
          </p:cNvSpPr>
          <p:nvPr/>
        </p:nvSpPr>
        <p:spPr bwMode="auto">
          <a:xfrm>
            <a:off x="4355976" y="33338"/>
            <a:ext cx="4367337" cy="276999"/>
          </a:xfrm>
          <a:prstGeom prst="rect">
            <a:avLst/>
          </a:prstGeom>
          <a:noFill/>
          <a:ln w="9525">
            <a:noFill/>
            <a:miter lim="800000"/>
            <a:headEnd/>
            <a:tailEnd/>
          </a:ln>
        </p:spPr>
        <p:txBody>
          <a:bodyPr wrap="square">
            <a:spAutoFit/>
          </a:bodyPr>
          <a:lstStyle/>
          <a:p>
            <a:pPr algn="r"/>
            <a:r>
              <a:rPr lang="ja-JP" altLang="en-US" sz="1200" b="1" dirty="0" smtClean="0">
                <a:latin typeface="Calibri" pitchFamily="34" charset="0"/>
              </a:rPr>
              <a:t>フロンティア材料研究所</a:t>
            </a:r>
            <a:r>
              <a:rPr lang="ja-JP" altLang="en-US" sz="1200" b="1" dirty="0">
                <a:latin typeface="Calibri" pitchFamily="34" charset="0"/>
              </a:rPr>
              <a:t>　共同利用研究</a:t>
            </a:r>
            <a:r>
              <a:rPr lang="ja-JP" altLang="en-US" sz="900" b="1" dirty="0">
                <a:latin typeface="Calibri" pitchFamily="34" charset="0"/>
              </a:rPr>
              <a:t>　</a:t>
            </a:r>
            <a:r>
              <a:rPr lang="en-US" altLang="ja-JP" sz="1200" b="1" dirty="0">
                <a:latin typeface="Calibri" pitchFamily="34" charset="0"/>
              </a:rPr>
              <a:t>No.</a:t>
            </a:r>
            <a:r>
              <a:rPr lang="ja-JP" altLang="en-US" sz="900" b="1" dirty="0">
                <a:latin typeface="Calibri" pitchFamily="34" charset="0"/>
              </a:rPr>
              <a:t>○○（採択番号</a:t>
            </a:r>
            <a:r>
              <a:rPr lang="ja-JP" altLang="en-US" sz="900" b="1" dirty="0" smtClean="0">
                <a:latin typeface="Calibri" pitchFamily="34" charset="0"/>
              </a:rPr>
              <a:t>）</a:t>
            </a:r>
            <a:endParaRPr lang="ja-JP" altLang="en-US" sz="900" b="1" dirty="0">
              <a:latin typeface="Calibri" pitchFamily="34" charset="0"/>
            </a:endParaRPr>
          </a:p>
        </p:txBody>
      </p:sp>
      <p:sp>
        <p:nvSpPr>
          <p:cNvPr id="15369" name="正方形/長方形 55"/>
          <p:cNvSpPr>
            <a:spLocks noChangeArrowheads="1"/>
          </p:cNvSpPr>
          <p:nvPr/>
        </p:nvSpPr>
        <p:spPr bwMode="auto">
          <a:xfrm>
            <a:off x="138113" y="2162175"/>
            <a:ext cx="1747594" cy="387798"/>
          </a:xfrm>
          <a:prstGeom prst="rect">
            <a:avLst/>
          </a:prstGeom>
          <a:noFill/>
          <a:ln w="9525">
            <a:noFill/>
            <a:miter lim="800000"/>
            <a:headEnd/>
            <a:tailEnd/>
          </a:ln>
        </p:spPr>
        <p:txBody>
          <a:bodyPr wrap="none">
            <a:spAutoFit/>
          </a:bodyPr>
          <a:lstStyle/>
          <a:p>
            <a:pPr>
              <a:lnSpc>
                <a:spcPct val="120000"/>
              </a:lnSpc>
              <a:spcBef>
                <a:spcPct val="20000"/>
              </a:spcBef>
            </a:pPr>
            <a:r>
              <a:rPr lang="ja-JP" altLang="en-US" sz="1600" b="1" dirty="0">
                <a:latin typeface="Calibri" pitchFamily="34" charset="0"/>
              </a:rPr>
              <a:t>－　研究目的 　</a:t>
            </a:r>
            <a:r>
              <a:rPr lang="ja-JP" altLang="ja-JP" sz="1600" b="1" dirty="0">
                <a:latin typeface="Calibri" pitchFamily="34" charset="0"/>
              </a:rPr>
              <a:t>－</a:t>
            </a:r>
            <a:endParaRPr lang="en-US" altLang="ja-JP" sz="1600" b="1" dirty="0">
              <a:latin typeface="Calibri" pitchFamily="34" charset="0"/>
            </a:endParaRPr>
          </a:p>
        </p:txBody>
      </p:sp>
      <p:sp>
        <p:nvSpPr>
          <p:cNvPr id="15370" name="正方形/長方形 16"/>
          <p:cNvSpPr>
            <a:spLocks noChangeArrowheads="1"/>
          </p:cNvSpPr>
          <p:nvPr/>
        </p:nvSpPr>
        <p:spPr bwMode="auto">
          <a:xfrm>
            <a:off x="293687" y="6092825"/>
            <a:ext cx="8886825" cy="701675"/>
          </a:xfrm>
          <a:prstGeom prst="rect">
            <a:avLst/>
          </a:prstGeom>
          <a:noFill/>
          <a:ln w="9525">
            <a:noFill/>
            <a:miter lim="800000"/>
            <a:headEnd/>
            <a:tailEnd/>
          </a:ln>
        </p:spPr>
        <p:txBody>
          <a:bodyPr wrap="square">
            <a:spAutoFit/>
          </a:bodyPr>
          <a:lstStyle/>
          <a:p>
            <a:r>
              <a:rPr lang="ja-JP" altLang="en-US" sz="1000" dirty="0" smtClean="0">
                <a:latin typeface="Calibri" pitchFamily="34" charset="0"/>
              </a:rPr>
              <a:t>こちら</a:t>
            </a:r>
            <a:r>
              <a:rPr lang="ja-JP" altLang="en-US" sz="1000" dirty="0">
                <a:latin typeface="Calibri" pitchFamily="34" charset="0"/>
              </a:rPr>
              <a:t>の欄には、</a:t>
            </a:r>
            <a:r>
              <a:rPr lang="en-US" altLang="ja-JP" sz="1000" dirty="0">
                <a:latin typeface="Calibri" pitchFamily="34" charset="0"/>
              </a:rPr>
              <a:t>URL</a:t>
            </a:r>
            <a:r>
              <a:rPr lang="ja-JP" altLang="en-US" sz="1000" dirty="0">
                <a:latin typeface="Calibri" pitchFamily="34" charset="0"/>
              </a:rPr>
              <a:t>や掲載論文等</a:t>
            </a:r>
            <a:r>
              <a:rPr lang="en-US" altLang="ja-JP" sz="1000" dirty="0">
                <a:latin typeface="Calibri" pitchFamily="34" charset="0"/>
              </a:rPr>
              <a:t>PR</a:t>
            </a:r>
            <a:r>
              <a:rPr lang="ja-JP" altLang="en-US" sz="1000" dirty="0">
                <a:latin typeface="Calibri" pitchFamily="34" charset="0"/>
              </a:rPr>
              <a:t>したいものがある場合は自由にご記載ください。</a:t>
            </a:r>
            <a:endParaRPr lang="en-US" altLang="ja-JP" sz="1000" dirty="0">
              <a:latin typeface="Calibri" pitchFamily="34" charset="0"/>
            </a:endParaRPr>
          </a:p>
          <a:p>
            <a:r>
              <a:rPr lang="ja-JP" altLang="en-US" sz="1000" dirty="0" smtClean="0">
                <a:latin typeface="Calibri" pitchFamily="34" charset="0"/>
              </a:rPr>
              <a:t>発表</a:t>
            </a:r>
            <a:r>
              <a:rPr lang="ja-JP" altLang="en-US" sz="1000" dirty="0">
                <a:latin typeface="Calibri" pitchFamily="34" charset="0"/>
              </a:rPr>
              <a:t>論文・関連論文 ： ・・・・・・・・・・・・・・・・・・・・・・・・・・</a:t>
            </a:r>
            <a:endParaRPr lang="en-US" altLang="ja-JP" sz="1000" dirty="0">
              <a:latin typeface="Calibri" pitchFamily="34" charset="0"/>
            </a:endParaRPr>
          </a:p>
          <a:p>
            <a:r>
              <a:rPr lang="ja-JP" altLang="en-US" sz="1000" dirty="0">
                <a:latin typeface="Calibri" pitchFamily="34" charset="0"/>
              </a:rPr>
              <a:t>　　　　　　　　　　　　　　 ・・・・ ・・・・・・・・・・・・・・・・・・・・・</a:t>
            </a:r>
            <a:endParaRPr lang="en-US" altLang="ja-JP" sz="1000" dirty="0">
              <a:latin typeface="Calibri" pitchFamily="34" charset="0"/>
            </a:endParaRPr>
          </a:p>
          <a:p>
            <a:endParaRPr lang="en-US" altLang="ja-JP" sz="1000" dirty="0">
              <a:latin typeface="Calibri" pitchFamily="34" charset="0"/>
            </a:endParaRPr>
          </a:p>
        </p:txBody>
      </p:sp>
      <p:sp>
        <p:nvSpPr>
          <p:cNvPr id="15371" name="Text Box 17"/>
          <p:cNvSpPr txBox="1">
            <a:spLocks noChangeArrowheads="1"/>
          </p:cNvSpPr>
          <p:nvPr/>
        </p:nvSpPr>
        <p:spPr bwMode="auto">
          <a:xfrm>
            <a:off x="323850" y="2544763"/>
            <a:ext cx="8496300" cy="307975"/>
          </a:xfrm>
          <a:prstGeom prst="rect">
            <a:avLst/>
          </a:prstGeom>
          <a:noFill/>
          <a:ln w="9525">
            <a:noFill/>
            <a:miter lim="800000"/>
            <a:headEnd/>
            <a:tailEnd/>
          </a:ln>
        </p:spPr>
        <p:txBody>
          <a:bodyPr>
            <a:spAutoFit/>
          </a:bodyPr>
          <a:lstStyle/>
          <a:p>
            <a:pPr>
              <a:spcBef>
                <a:spcPct val="50000"/>
              </a:spcBef>
            </a:pPr>
            <a:r>
              <a:rPr lang="en-US" altLang="ja-JP" sz="1400">
                <a:latin typeface="ＭＳ Ｐゴシック" charset="-128"/>
              </a:rPr>
              <a:t>MS P</a:t>
            </a:r>
            <a:r>
              <a:rPr lang="ja-JP" altLang="en-US" sz="1400">
                <a:latin typeface="ＭＳ Ｐゴシック" charset="-128"/>
              </a:rPr>
              <a:t>ゴシック　フォント</a:t>
            </a:r>
            <a:r>
              <a:rPr lang="en-US" altLang="ja-JP" sz="1400">
                <a:latin typeface="ＭＳ Ｐゴシック" charset="-128"/>
              </a:rPr>
              <a:t>10-14</a:t>
            </a:r>
            <a:endParaRPr lang="ja-JP" altLang="en-US" sz="1400">
              <a:latin typeface="ＭＳ Ｐゴシック" charset="-128"/>
            </a:endParaRPr>
          </a:p>
        </p:txBody>
      </p:sp>
      <p:sp>
        <p:nvSpPr>
          <p:cNvPr id="15372" name="正方形/長方形 55"/>
          <p:cNvSpPr>
            <a:spLocks noChangeArrowheads="1"/>
          </p:cNvSpPr>
          <p:nvPr/>
        </p:nvSpPr>
        <p:spPr bwMode="auto">
          <a:xfrm>
            <a:off x="138113" y="3509963"/>
            <a:ext cx="2265364" cy="387798"/>
          </a:xfrm>
          <a:prstGeom prst="rect">
            <a:avLst/>
          </a:prstGeom>
          <a:noFill/>
          <a:ln w="9525">
            <a:noFill/>
            <a:miter lim="800000"/>
            <a:headEnd/>
            <a:tailEnd/>
          </a:ln>
        </p:spPr>
        <p:txBody>
          <a:bodyPr wrap="none">
            <a:spAutoFit/>
          </a:bodyPr>
          <a:lstStyle/>
          <a:p>
            <a:pPr>
              <a:lnSpc>
                <a:spcPct val="120000"/>
              </a:lnSpc>
              <a:spcBef>
                <a:spcPct val="20000"/>
              </a:spcBef>
            </a:pPr>
            <a:r>
              <a:rPr lang="ja-JP" altLang="en-US" sz="1600" b="1" dirty="0">
                <a:latin typeface="Calibri" pitchFamily="34" charset="0"/>
              </a:rPr>
              <a:t>－　研究成果・効果 　</a:t>
            </a:r>
            <a:r>
              <a:rPr lang="ja-JP" altLang="ja-JP" sz="1600" b="1" dirty="0">
                <a:latin typeface="Calibri" pitchFamily="34" charset="0"/>
              </a:rPr>
              <a:t>－</a:t>
            </a:r>
            <a:endParaRPr lang="en-US" altLang="ja-JP" sz="1600" b="1" dirty="0">
              <a:latin typeface="Calibri" pitchFamily="34" charset="0"/>
            </a:endParaRPr>
          </a:p>
        </p:txBody>
      </p:sp>
      <p:sp>
        <p:nvSpPr>
          <p:cNvPr id="15373" name="Text Box 17"/>
          <p:cNvSpPr txBox="1">
            <a:spLocks noChangeArrowheads="1"/>
          </p:cNvSpPr>
          <p:nvPr/>
        </p:nvSpPr>
        <p:spPr bwMode="auto">
          <a:xfrm>
            <a:off x="293688" y="3860800"/>
            <a:ext cx="3054350" cy="307975"/>
          </a:xfrm>
          <a:prstGeom prst="rect">
            <a:avLst/>
          </a:prstGeom>
          <a:noFill/>
          <a:ln w="9525">
            <a:noFill/>
            <a:miter lim="800000"/>
            <a:headEnd/>
            <a:tailEnd/>
          </a:ln>
        </p:spPr>
        <p:txBody>
          <a:bodyPr>
            <a:spAutoFit/>
          </a:bodyPr>
          <a:lstStyle/>
          <a:p>
            <a:pPr>
              <a:spcBef>
                <a:spcPct val="50000"/>
              </a:spcBef>
            </a:pPr>
            <a:r>
              <a:rPr lang="en-US" altLang="ja-JP" sz="1400">
                <a:latin typeface="ＭＳ Ｐゴシック" charset="-128"/>
              </a:rPr>
              <a:t>MS P</a:t>
            </a:r>
            <a:r>
              <a:rPr lang="ja-JP" altLang="en-US" sz="1400">
                <a:latin typeface="ＭＳ Ｐゴシック" charset="-128"/>
              </a:rPr>
              <a:t>ゴシック　フォント</a:t>
            </a:r>
            <a:r>
              <a:rPr lang="en-US" altLang="ja-JP" sz="1400">
                <a:latin typeface="ＭＳ Ｐゴシック" charset="-128"/>
              </a:rPr>
              <a:t>10-14</a:t>
            </a:r>
            <a:endParaRPr lang="ja-JP" altLang="en-US" sz="1400">
              <a:latin typeface="ＭＳ Ｐゴシック" charset="-128"/>
            </a:endParaRPr>
          </a:p>
        </p:txBody>
      </p:sp>
      <p:sp>
        <p:nvSpPr>
          <p:cNvPr id="15374" name="テキスト ボックス 4"/>
          <p:cNvSpPr txBox="1">
            <a:spLocks noChangeArrowheads="1"/>
          </p:cNvSpPr>
          <p:nvPr/>
        </p:nvSpPr>
        <p:spPr bwMode="auto">
          <a:xfrm>
            <a:off x="468313" y="311150"/>
            <a:ext cx="4071937" cy="276225"/>
          </a:xfrm>
          <a:prstGeom prst="rect">
            <a:avLst/>
          </a:prstGeom>
          <a:noFill/>
          <a:ln w="9525">
            <a:noFill/>
            <a:miter lim="800000"/>
            <a:headEnd/>
            <a:tailEnd/>
          </a:ln>
        </p:spPr>
        <p:txBody>
          <a:bodyPr>
            <a:spAutoFit/>
          </a:bodyPr>
          <a:lstStyle/>
          <a:p>
            <a:r>
              <a:rPr lang="ja-JP" altLang="en-US" sz="1200" dirty="0"/>
              <a:t>ワークショップ・国際</a:t>
            </a:r>
            <a:r>
              <a:rPr lang="ja-JP" altLang="en-US" sz="1200" dirty="0" smtClean="0"/>
              <a:t>ワークショップ（</a:t>
            </a:r>
            <a:r>
              <a:rPr lang="en-US" altLang="ja-JP" sz="1200" dirty="0" smtClean="0"/>
              <a:t>2022</a:t>
            </a:r>
            <a:r>
              <a:rPr lang="ja-JP" altLang="en-US" sz="1200" dirty="0" smtClean="0"/>
              <a:t>年度</a:t>
            </a:r>
            <a:r>
              <a:rPr lang="ja-JP" altLang="en-US" sz="1200" dirty="0" smtClean="0"/>
              <a:t>）</a:t>
            </a:r>
            <a:endParaRPr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DF2FF"/>
        </a:solidFill>
        <a:effectLst/>
      </p:bgPr>
    </p:bg>
    <p:spTree>
      <p:nvGrpSpPr>
        <p:cNvPr id="1" name=""/>
        <p:cNvGrpSpPr/>
        <p:nvPr/>
      </p:nvGrpSpPr>
      <p:grpSpPr>
        <a:xfrm>
          <a:off x="0" y="0"/>
          <a:ext cx="0" cy="0"/>
          <a:chOff x="0" y="0"/>
          <a:chExt cx="0" cy="0"/>
        </a:xfrm>
      </p:grpSpPr>
      <p:sp>
        <p:nvSpPr>
          <p:cNvPr id="167" name="角丸四角形 166"/>
          <p:cNvSpPr>
            <a:spLocks noChangeArrowheads="1"/>
          </p:cNvSpPr>
          <p:nvPr/>
        </p:nvSpPr>
        <p:spPr bwMode="auto">
          <a:xfrm>
            <a:off x="283409" y="4307355"/>
            <a:ext cx="8631237" cy="1980000"/>
          </a:xfrm>
          <a:prstGeom prst="roundRect">
            <a:avLst>
              <a:gd name="adj" fmla="val 5227"/>
            </a:avLst>
          </a:prstGeom>
          <a:solidFill>
            <a:schemeClr val="bg1"/>
          </a:solidFill>
          <a:ln w="12700" algn="ctr">
            <a:solidFill>
              <a:schemeClr val="tx1"/>
            </a:solidFill>
            <a:round/>
            <a:headEnd/>
            <a:tailEnd/>
          </a:ln>
        </p:spPr>
        <p:txBody>
          <a:bodyPr anchor="ctr"/>
          <a:lstStyle/>
          <a:p>
            <a:pPr lvl="0" algn="just" defTabSz="457200" fontAlgn="auto">
              <a:spcBef>
                <a:spcPts val="0"/>
              </a:spcBef>
              <a:spcAft>
                <a:spcPts val="0"/>
              </a:spcAft>
            </a:pPr>
            <a:r>
              <a:rPr lang="ja-JP" altLang="en-US" sz="1400" dirty="0">
                <a:solidFill>
                  <a:prstClr val="black"/>
                </a:solidFill>
                <a:latin typeface="Calibri"/>
                <a:ea typeface="ＭＳ Ｐゴシック" panose="020B0600070205080204" pitchFamily="50" charset="-128"/>
              </a:rPr>
              <a:t>（１</a:t>
            </a:r>
            <a:r>
              <a:rPr lang="ja-JP" altLang="en-US" sz="1400" dirty="0" smtClean="0">
                <a:solidFill>
                  <a:prstClr val="black"/>
                </a:solidFill>
                <a:latin typeface="Calibri"/>
                <a:ea typeface="ＭＳ Ｐゴシック" panose="020B0600070205080204" pitchFamily="50" charset="-128"/>
              </a:rPr>
              <a:t>）講演</a:t>
            </a:r>
            <a:r>
              <a:rPr lang="en-US" altLang="ja-JP" sz="1400" dirty="0">
                <a:solidFill>
                  <a:prstClr val="black"/>
                </a:solidFill>
                <a:latin typeface="Calibri"/>
                <a:ea typeface="ＭＳ Ｐゴシック" panose="020B0600070205080204" pitchFamily="50" charset="-128"/>
              </a:rPr>
              <a:t>3</a:t>
            </a:r>
            <a:r>
              <a:rPr lang="ja-JP" altLang="en-US" sz="1400" dirty="0">
                <a:solidFill>
                  <a:prstClr val="black"/>
                </a:solidFill>
                <a:latin typeface="Calibri"/>
                <a:ea typeface="ＭＳ Ｐゴシック" panose="020B0600070205080204" pitchFamily="50" charset="-128"/>
              </a:rPr>
              <a:t>件，　参加者</a:t>
            </a:r>
            <a:r>
              <a:rPr lang="en-US" altLang="ja-JP" sz="1400" dirty="0">
                <a:solidFill>
                  <a:prstClr val="black"/>
                </a:solidFill>
                <a:latin typeface="Calibri"/>
                <a:ea typeface="ＭＳ Ｐゴシック" panose="020B0600070205080204" pitchFamily="50" charset="-128"/>
              </a:rPr>
              <a:t>28</a:t>
            </a:r>
            <a:r>
              <a:rPr lang="ja-JP" altLang="en-US" sz="1400" dirty="0">
                <a:solidFill>
                  <a:prstClr val="black"/>
                </a:solidFill>
                <a:latin typeface="Calibri"/>
                <a:ea typeface="ＭＳ Ｐゴシック" panose="020B0600070205080204" pitchFamily="50" charset="-128"/>
              </a:rPr>
              <a:t>名，参加機関</a:t>
            </a:r>
            <a:r>
              <a:rPr lang="en-US" altLang="ja-JP" sz="1400" dirty="0">
                <a:solidFill>
                  <a:prstClr val="black"/>
                </a:solidFill>
                <a:latin typeface="Calibri"/>
                <a:ea typeface="ＭＳ Ｐゴシック" panose="020B0600070205080204" pitchFamily="50" charset="-128"/>
              </a:rPr>
              <a:t>21</a:t>
            </a:r>
            <a:r>
              <a:rPr lang="ja-JP" altLang="en-US" sz="1400" dirty="0" smtClean="0">
                <a:solidFill>
                  <a:prstClr val="black"/>
                </a:solidFill>
                <a:latin typeface="Calibri"/>
                <a:ea typeface="ＭＳ Ｐゴシック" panose="020B0600070205080204" pitchFamily="50" charset="-128"/>
              </a:rPr>
              <a:t>機関</a:t>
            </a:r>
            <a:endParaRPr lang="en-US" altLang="ja-JP" sz="1400" dirty="0">
              <a:solidFill>
                <a:prstClr val="black"/>
              </a:solidFill>
              <a:latin typeface="Calibri"/>
              <a:ea typeface="ＭＳ Ｐゴシック" panose="020B0600070205080204" pitchFamily="50" charset="-128"/>
            </a:endParaRPr>
          </a:p>
          <a:p>
            <a:pPr lvl="0" algn="just" defTabSz="457200" fontAlgn="auto">
              <a:spcBef>
                <a:spcPts val="0"/>
              </a:spcBef>
              <a:spcAft>
                <a:spcPts val="0"/>
              </a:spcAft>
            </a:pPr>
            <a:r>
              <a:rPr lang="ja-JP" altLang="en-US" sz="1400" dirty="0" smtClean="0">
                <a:solidFill>
                  <a:prstClr val="black"/>
                </a:solidFill>
                <a:latin typeface="Calibri"/>
                <a:ea typeface="ＭＳ Ｐゴシック" panose="020B0600070205080204" pitchFamily="50" charset="-128"/>
              </a:rPr>
              <a:t>（</a:t>
            </a:r>
            <a:r>
              <a:rPr lang="ja-JP" altLang="en-US" sz="1400" dirty="0">
                <a:solidFill>
                  <a:prstClr val="black"/>
                </a:solidFill>
                <a:latin typeface="Calibri"/>
                <a:ea typeface="ＭＳ Ｐゴシック" panose="020B0600070205080204" pitchFamily="50" charset="-128"/>
              </a:rPr>
              <a:t>２）</a:t>
            </a:r>
            <a:r>
              <a:rPr lang="en-US" altLang="ja-JP" sz="1400" dirty="0">
                <a:solidFill>
                  <a:prstClr val="black"/>
                </a:solidFill>
                <a:latin typeface="Calibri"/>
                <a:ea typeface="ＭＳ Ｐゴシック" panose="020B0600070205080204" pitchFamily="50" charset="-128"/>
              </a:rPr>
              <a:t>1</a:t>
            </a:r>
            <a:r>
              <a:rPr lang="ja-JP" altLang="en-US" sz="1400" dirty="0">
                <a:solidFill>
                  <a:prstClr val="black"/>
                </a:solidFill>
                <a:latin typeface="Calibri"/>
                <a:ea typeface="ＭＳ Ｐゴシック" panose="020B0600070205080204" pitchFamily="50" charset="-128"/>
              </a:rPr>
              <a:t>つ</a:t>
            </a:r>
            <a:r>
              <a:rPr lang="en-US" altLang="ja-JP" sz="1400" dirty="0">
                <a:solidFill>
                  <a:prstClr val="black"/>
                </a:solidFill>
                <a:latin typeface="Calibri"/>
                <a:ea typeface="ＭＳ Ｐゴシック" panose="020B0600070205080204" pitchFamily="50" charset="-128"/>
              </a:rPr>
              <a:t>1</a:t>
            </a:r>
            <a:r>
              <a:rPr lang="ja-JP" altLang="en-US" sz="1400" dirty="0" err="1">
                <a:solidFill>
                  <a:prstClr val="black"/>
                </a:solidFill>
                <a:latin typeface="Calibri"/>
                <a:ea typeface="ＭＳ Ｐゴシック" panose="020B0600070205080204" pitchFamily="50" charset="-128"/>
              </a:rPr>
              <a:t>つの</a:t>
            </a:r>
            <a:r>
              <a:rPr lang="ja-JP" altLang="en-US" sz="1400" dirty="0">
                <a:solidFill>
                  <a:prstClr val="black"/>
                </a:solidFill>
                <a:latin typeface="Calibri"/>
                <a:ea typeface="ＭＳ Ｐゴシック" panose="020B0600070205080204" pitchFamily="50" charset="-128"/>
              </a:rPr>
              <a:t>講演に対して，質問時間の制限を設けずに</a:t>
            </a:r>
            <a:r>
              <a:rPr lang="ja-JP" altLang="en-US" sz="1400" dirty="0">
                <a:solidFill>
                  <a:srgbClr val="3366FF"/>
                </a:solidFill>
                <a:latin typeface="Calibri"/>
                <a:ea typeface="ＭＳ Ｐゴシック" panose="020B0600070205080204" pitchFamily="50" charset="-128"/>
              </a:rPr>
              <a:t>分野横断型</a:t>
            </a:r>
            <a:r>
              <a:rPr lang="ja-JP" altLang="en-US" sz="1400" dirty="0" smtClean="0">
                <a:solidFill>
                  <a:srgbClr val="3366FF"/>
                </a:solidFill>
                <a:latin typeface="Calibri"/>
                <a:ea typeface="ＭＳ Ｐゴシック" panose="020B0600070205080204" pitchFamily="50" charset="-128"/>
              </a:rPr>
              <a:t>で</a:t>
            </a:r>
            <a:endParaRPr lang="en-US" altLang="ja-JP" sz="1400" dirty="0" smtClean="0">
              <a:solidFill>
                <a:srgbClr val="3366FF"/>
              </a:solidFill>
              <a:latin typeface="Calibri"/>
              <a:ea typeface="ＭＳ Ｐゴシック" panose="020B0600070205080204" pitchFamily="50" charset="-128"/>
            </a:endParaRPr>
          </a:p>
          <a:p>
            <a:pPr lvl="0" algn="just" defTabSz="457200" fontAlgn="auto">
              <a:spcBef>
                <a:spcPts val="0"/>
              </a:spcBef>
              <a:spcAft>
                <a:spcPts val="0"/>
              </a:spcAft>
            </a:pPr>
            <a:r>
              <a:rPr lang="ja-JP" altLang="en-US" sz="1400" dirty="0">
                <a:solidFill>
                  <a:srgbClr val="3366FF"/>
                </a:solidFill>
                <a:latin typeface="Calibri"/>
                <a:ea typeface="ＭＳ Ｐゴシック" panose="020B0600070205080204" pitchFamily="50" charset="-128"/>
              </a:rPr>
              <a:t>　</a:t>
            </a:r>
            <a:r>
              <a:rPr lang="ja-JP" altLang="en-US" sz="1400" dirty="0" smtClean="0">
                <a:solidFill>
                  <a:srgbClr val="3366FF"/>
                </a:solidFill>
                <a:latin typeface="Calibri"/>
                <a:ea typeface="ＭＳ Ｐゴシック" panose="020B0600070205080204" pitchFamily="50" charset="-128"/>
              </a:rPr>
              <a:t>徹底的</a:t>
            </a:r>
            <a:r>
              <a:rPr lang="ja-JP" altLang="en-US" sz="1400" dirty="0">
                <a:solidFill>
                  <a:srgbClr val="3366FF"/>
                </a:solidFill>
                <a:latin typeface="Calibri"/>
                <a:ea typeface="ＭＳ Ｐゴシック" panose="020B0600070205080204" pitchFamily="50" charset="-128"/>
              </a:rPr>
              <a:t>に議論</a:t>
            </a:r>
            <a:r>
              <a:rPr lang="ja-JP" altLang="en-US" sz="1400" dirty="0">
                <a:solidFill>
                  <a:prstClr val="black"/>
                </a:solidFill>
                <a:latin typeface="Calibri"/>
                <a:ea typeface="ＭＳ Ｐゴシック" panose="020B0600070205080204" pitchFamily="50" charset="-128"/>
              </a:rPr>
              <a:t>したことは，講演者，質問者，聴講者の全員にとって</a:t>
            </a:r>
            <a:r>
              <a:rPr lang="ja-JP" altLang="en-US" sz="1400" dirty="0" smtClean="0">
                <a:solidFill>
                  <a:prstClr val="black"/>
                </a:solidFill>
                <a:latin typeface="Calibri"/>
                <a:ea typeface="ＭＳ Ｐゴシック" panose="020B0600070205080204" pitchFamily="50" charset="-128"/>
              </a:rPr>
              <a:t>，</a:t>
            </a:r>
            <a:endParaRPr lang="en-US" altLang="ja-JP" sz="1400" dirty="0" smtClean="0">
              <a:solidFill>
                <a:prstClr val="black"/>
              </a:solidFill>
              <a:latin typeface="Calibri"/>
              <a:ea typeface="ＭＳ Ｐゴシック" panose="020B0600070205080204" pitchFamily="50" charset="-128"/>
            </a:endParaRPr>
          </a:p>
          <a:p>
            <a:pPr lvl="0" algn="just" defTabSz="457200" fontAlgn="auto">
              <a:spcBef>
                <a:spcPts val="0"/>
              </a:spcBef>
              <a:spcAft>
                <a:spcPts val="0"/>
              </a:spcAft>
            </a:pPr>
            <a:r>
              <a:rPr lang="ja-JP" altLang="en-US" sz="1400" dirty="0">
                <a:solidFill>
                  <a:prstClr val="black"/>
                </a:solidFill>
                <a:latin typeface="Calibri"/>
                <a:ea typeface="ＭＳ Ｐゴシック" panose="020B0600070205080204" pitchFamily="50" charset="-128"/>
              </a:rPr>
              <a:t>　</a:t>
            </a:r>
            <a:r>
              <a:rPr lang="ja-JP" altLang="en-US" sz="1400" dirty="0" smtClean="0">
                <a:solidFill>
                  <a:prstClr val="black"/>
                </a:solidFill>
                <a:latin typeface="Calibri"/>
                <a:ea typeface="ＭＳ Ｐゴシック" panose="020B0600070205080204" pitchFamily="50" charset="-128"/>
              </a:rPr>
              <a:t>その</a:t>
            </a:r>
            <a:r>
              <a:rPr lang="ja-JP" altLang="en-US" sz="1400" dirty="0">
                <a:solidFill>
                  <a:prstClr val="black"/>
                </a:solidFill>
                <a:latin typeface="Calibri"/>
                <a:ea typeface="ＭＳ Ｐゴシック" panose="020B0600070205080204" pitchFamily="50" charset="-128"/>
              </a:rPr>
              <a:t>講演の内容の十分な理解に繋がって有意義な討論ができた</a:t>
            </a:r>
            <a:r>
              <a:rPr lang="ja-JP" altLang="en-US" sz="1400" dirty="0" smtClean="0">
                <a:solidFill>
                  <a:prstClr val="black"/>
                </a:solidFill>
                <a:latin typeface="Calibri"/>
                <a:ea typeface="ＭＳ Ｐゴシック" panose="020B0600070205080204" pitchFamily="50" charset="-128"/>
              </a:rPr>
              <a:t>．</a:t>
            </a:r>
            <a:endParaRPr lang="en-US" altLang="ja-JP" sz="1400" dirty="0">
              <a:solidFill>
                <a:prstClr val="black"/>
              </a:solidFill>
              <a:latin typeface="Calibri"/>
              <a:ea typeface="ＭＳ Ｐゴシック" panose="020B0600070205080204" pitchFamily="50" charset="-128"/>
            </a:endParaRPr>
          </a:p>
          <a:p>
            <a:pPr lvl="0" algn="just" defTabSz="457200" fontAlgn="auto">
              <a:spcBef>
                <a:spcPts val="0"/>
              </a:spcBef>
              <a:spcAft>
                <a:spcPts val="0"/>
              </a:spcAft>
            </a:pPr>
            <a:r>
              <a:rPr lang="ja-JP" altLang="en-US" sz="1400" dirty="0" smtClean="0">
                <a:solidFill>
                  <a:prstClr val="black"/>
                </a:solidFill>
                <a:latin typeface="Calibri"/>
                <a:ea typeface="ＭＳ Ｐゴシック" panose="020B0600070205080204" pitchFamily="50" charset="-128"/>
              </a:rPr>
              <a:t>（３）</a:t>
            </a:r>
            <a:r>
              <a:rPr lang="ja-JP" altLang="en-US" sz="1400" dirty="0">
                <a:solidFill>
                  <a:prstClr val="black"/>
                </a:solidFill>
                <a:latin typeface="Calibri"/>
                <a:ea typeface="ＭＳ Ｐゴシック" panose="020B0600070205080204" pitchFamily="50" charset="-128"/>
              </a:rPr>
              <a:t>ガラス，機能性セラミックス，エンジニアリングセラミックスの</a:t>
            </a:r>
            <a:r>
              <a:rPr lang="ja-JP" altLang="en-US" sz="1400" dirty="0" smtClean="0">
                <a:solidFill>
                  <a:prstClr val="black"/>
                </a:solidFill>
                <a:latin typeface="Calibri"/>
                <a:ea typeface="ＭＳ Ｐゴシック" panose="020B0600070205080204" pitchFamily="50" charset="-128"/>
              </a:rPr>
              <a:t>各分野</a:t>
            </a:r>
            <a:endParaRPr lang="en-US" altLang="ja-JP" sz="1400" dirty="0" smtClean="0">
              <a:solidFill>
                <a:prstClr val="black"/>
              </a:solidFill>
              <a:latin typeface="Calibri"/>
              <a:ea typeface="ＭＳ Ｐゴシック" panose="020B0600070205080204" pitchFamily="50" charset="-128"/>
            </a:endParaRPr>
          </a:p>
          <a:p>
            <a:pPr lvl="0" algn="just" defTabSz="457200" fontAlgn="auto">
              <a:spcBef>
                <a:spcPts val="0"/>
              </a:spcBef>
              <a:spcAft>
                <a:spcPts val="0"/>
              </a:spcAft>
            </a:pPr>
            <a:r>
              <a:rPr lang="ja-JP" altLang="en-US" sz="1400" dirty="0" smtClean="0">
                <a:solidFill>
                  <a:prstClr val="black"/>
                </a:solidFill>
                <a:latin typeface="Calibri"/>
                <a:ea typeface="ＭＳ Ｐゴシック" panose="020B0600070205080204" pitchFamily="50" charset="-128"/>
              </a:rPr>
              <a:t>　に</a:t>
            </a:r>
            <a:r>
              <a:rPr lang="ja-JP" altLang="en-US" sz="1400" dirty="0">
                <a:solidFill>
                  <a:prstClr val="black"/>
                </a:solidFill>
                <a:latin typeface="Calibri"/>
                <a:ea typeface="ＭＳ Ｐゴシック" panose="020B0600070205080204" pitchFamily="50" charset="-128"/>
              </a:rPr>
              <a:t>おいて，</a:t>
            </a:r>
            <a:r>
              <a:rPr lang="ja-JP" altLang="en-US" sz="1400" dirty="0">
                <a:solidFill>
                  <a:srgbClr val="3366FF"/>
                </a:solidFill>
                <a:latin typeface="Calibri"/>
                <a:ea typeface="ＭＳ Ｐゴシック" panose="020B0600070205080204" pitchFamily="50" charset="-128"/>
              </a:rPr>
              <a:t>信頼性の向上が重要な課題</a:t>
            </a:r>
            <a:r>
              <a:rPr lang="ja-JP" altLang="en-US" sz="1400" dirty="0">
                <a:solidFill>
                  <a:prstClr val="black"/>
                </a:solidFill>
                <a:latin typeface="Calibri"/>
                <a:ea typeface="ＭＳ Ｐゴシック" panose="020B0600070205080204" pitchFamily="50" charset="-128"/>
              </a:rPr>
              <a:t>であることが，異分野交流を</a:t>
            </a:r>
            <a:r>
              <a:rPr lang="ja-JP" altLang="en-US" sz="1400" dirty="0" smtClean="0">
                <a:solidFill>
                  <a:prstClr val="black"/>
                </a:solidFill>
                <a:latin typeface="Calibri"/>
                <a:ea typeface="ＭＳ Ｐゴシック" panose="020B0600070205080204" pitchFamily="50" charset="-128"/>
              </a:rPr>
              <a:t>通</a:t>
            </a:r>
            <a:endParaRPr lang="en-US" altLang="ja-JP" sz="1400" dirty="0" smtClean="0">
              <a:solidFill>
                <a:prstClr val="black"/>
              </a:solidFill>
              <a:latin typeface="Calibri"/>
              <a:ea typeface="ＭＳ Ｐゴシック" panose="020B0600070205080204" pitchFamily="50" charset="-128"/>
            </a:endParaRPr>
          </a:p>
          <a:p>
            <a:pPr lvl="0" algn="just" defTabSz="457200" fontAlgn="auto">
              <a:spcBef>
                <a:spcPts val="0"/>
              </a:spcBef>
              <a:spcAft>
                <a:spcPts val="0"/>
              </a:spcAft>
            </a:pPr>
            <a:r>
              <a:rPr lang="ja-JP" altLang="en-US" sz="1400" dirty="0">
                <a:solidFill>
                  <a:prstClr val="black"/>
                </a:solidFill>
                <a:latin typeface="Calibri"/>
                <a:ea typeface="ＭＳ Ｐゴシック" panose="020B0600070205080204" pitchFamily="50" charset="-128"/>
              </a:rPr>
              <a:t>　</a:t>
            </a:r>
            <a:r>
              <a:rPr lang="ja-JP" altLang="en-US" sz="1400" dirty="0" smtClean="0">
                <a:solidFill>
                  <a:prstClr val="black"/>
                </a:solidFill>
                <a:latin typeface="Calibri"/>
                <a:ea typeface="ＭＳ Ｐゴシック" panose="020B0600070205080204" pitchFamily="50" charset="-128"/>
              </a:rPr>
              <a:t>して</a:t>
            </a:r>
            <a:r>
              <a:rPr lang="ja-JP" altLang="en-US" sz="1400" dirty="0">
                <a:solidFill>
                  <a:prstClr val="black"/>
                </a:solidFill>
                <a:latin typeface="Calibri"/>
                <a:ea typeface="ＭＳ Ｐゴシック" panose="020B0600070205080204" pitchFamily="50" charset="-128"/>
              </a:rPr>
              <a:t>広く認識され，今後，セキュアマテリアル概念の具体的な展開</a:t>
            </a:r>
            <a:r>
              <a:rPr lang="ja-JP" altLang="en-US" sz="1400" dirty="0" smtClean="0">
                <a:solidFill>
                  <a:prstClr val="black"/>
                </a:solidFill>
                <a:latin typeface="Calibri"/>
                <a:ea typeface="ＭＳ Ｐゴシック" panose="020B0600070205080204" pitchFamily="50" charset="-128"/>
              </a:rPr>
              <a:t>に</a:t>
            </a:r>
            <a:endParaRPr lang="en-US" altLang="ja-JP" sz="1400" dirty="0" smtClean="0">
              <a:solidFill>
                <a:prstClr val="black"/>
              </a:solidFill>
              <a:latin typeface="Calibri"/>
              <a:ea typeface="ＭＳ Ｐゴシック" panose="020B0600070205080204" pitchFamily="50" charset="-128"/>
            </a:endParaRPr>
          </a:p>
          <a:p>
            <a:pPr lvl="0" algn="just" defTabSz="457200" fontAlgn="auto">
              <a:spcBef>
                <a:spcPts val="0"/>
              </a:spcBef>
              <a:spcAft>
                <a:spcPts val="0"/>
              </a:spcAft>
            </a:pPr>
            <a:r>
              <a:rPr lang="ja-JP" altLang="en-US" sz="1400" dirty="0">
                <a:solidFill>
                  <a:prstClr val="black"/>
                </a:solidFill>
                <a:latin typeface="Calibri"/>
                <a:ea typeface="ＭＳ Ｐゴシック" panose="020B0600070205080204" pitchFamily="50" charset="-128"/>
              </a:rPr>
              <a:t>　</a:t>
            </a:r>
            <a:r>
              <a:rPr lang="ja-JP" altLang="en-US" sz="1400" dirty="0" smtClean="0">
                <a:solidFill>
                  <a:prstClr val="black"/>
                </a:solidFill>
                <a:latin typeface="Calibri"/>
                <a:ea typeface="ＭＳ Ｐゴシック" panose="020B0600070205080204" pitchFamily="50" charset="-128"/>
              </a:rPr>
              <a:t>ついて</a:t>
            </a:r>
            <a:r>
              <a:rPr lang="ja-JP" altLang="en-US" sz="1400" dirty="0">
                <a:solidFill>
                  <a:prstClr val="black"/>
                </a:solidFill>
                <a:latin typeface="Calibri"/>
                <a:ea typeface="ＭＳ Ｐゴシック" panose="020B0600070205080204" pitchFamily="50" charset="-128"/>
              </a:rPr>
              <a:t>，大きな期待が寄せられていることがわかった．　</a:t>
            </a:r>
          </a:p>
        </p:txBody>
      </p:sp>
      <p:sp>
        <p:nvSpPr>
          <p:cNvPr id="166" name="角丸四角形 165"/>
          <p:cNvSpPr>
            <a:spLocks noChangeArrowheads="1"/>
          </p:cNvSpPr>
          <p:nvPr/>
        </p:nvSpPr>
        <p:spPr bwMode="auto">
          <a:xfrm>
            <a:off x="283408" y="2551735"/>
            <a:ext cx="8631238" cy="1287934"/>
          </a:xfrm>
          <a:prstGeom prst="roundRect">
            <a:avLst>
              <a:gd name="adj" fmla="val 17671"/>
            </a:avLst>
          </a:prstGeom>
          <a:solidFill>
            <a:srgbClr val="FFE6E6"/>
          </a:solidFill>
          <a:ln w="12700" algn="ctr">
            <a:solidFill>
              <a:schemeClr val="tx1"/>
            </a:solidFill>
            <a:round/>
            <a:headEnd/>
            <a:tailEnd/>
          </a:ln>
        </p:spPr>
        <p:txBody>
          <a:bodyPr anchor="ctr"/>
          <a:lstStyle/>
          <a:p>
            <a:pPr algn="just"/>
            <a:r>
              <a:rPr lang="ja-JP" altLang="en-US" sz="1400" dirty="0"/>
              <a:t>ガラス，粉体プロセスで作られる機能性セラミックス，エンジニアリングセラミックスなど，ファインセラミックスの各分野の研究者が一同に会して，</a:t>
            </a:r>
            <a:r>
              <a:rPr lang="ja-JP" altLang="en-US" sz="1400" dirty="0">
                <a:solidFill>
                  <a:srgbClr val="FF0000"/>
                </a:solidFill>
              </a:rPr>
              <a:t>セキュアマテリアル概念</a:t>
            </a:r>
            <a:r>
              <a:rPr lang="ja-JP" altLang="en-US" sz="1400" dirty="0"/>
              <a:t>の具体的な適用について，分野横断型の議論を徹底的に行い，</a:t>
            </a:r>
            <a:r>
              <a:rPr lang="ja-JP" altLang="en-US" sz="1400" dirty="0">
                <a:solidFill>
                  <a:srgbClr val="FF0000"/>
                </a:solidFill>
              </a:rPr>
              <a:t>次世代ファインセラミックスの基礎科学と基盤技術</a:t>
            </a:r>
            <a:r>
              <a:rPr lang="ja-JP" altLang="en-US" sz="1400" dirty="0"/>
              <a:t>を検討するためのワークショップ．さらに，このような議論の場に，大学院生などの若手研究者も巻き込んで，</a:t>
            </a:r>
            <a:r>
              <a:rPr lang="en-US" altLang="ja-JP" sz="1400" dirty="0">
                <a:solidFill>
                  <a:srgbClr val="FF0000"/>
                </a:solidFill>
              </a:rPr>
              <a:t>10</a:t>
            </a:r>
            <a:r>
              <a:rPr lang="ja-JP" altLang="en-US" sz="1400" dirty="0">
                <a:solidFill>
                  <a:srgbClr val="FF0000"/>
                </a:solidFill>
              </a:rPr>
              <a:t>年後，</a:t>
            </a:r>
            <a:r>
              <a:rPr lang="en-US" altLang="ja-JP" sz="1400" dirty="0">
                <a:solidFill>
                  <a:srgbClr val="FF0000"/>
                </a:solidFill>
              </a:rPr>
              <a:t>20</a:t>
            </a:r>
            <a:r>
              <a:rPr lang="ja-JP" altLang="en-US" sz="1400" dirty="0">
                <a:solidFill>
                  <a:srgbClr val="FF0000"/>
                </a:solidFill>
              </a:rPr>
              <a:t>年後のセラミックス分野の中核的人材育成</a:t>
            </a:r>
            <a:r>
              <a:rPr lang="ja-JP" altLang="en-US" sz="1400" dirty="0"/>
              <a:t>についての効果も期待している．</a:t>
            </a:r>
          </a:p>
        </p:txBody>
      </p:sp>
      <p:sp>
        <p:nvSpPr>
          <p:cNvPr id="3" name="角丸四角形 2"/>
          <p:cNvSpPr>
            <a:spLocks noChangeArrowheads="1"/>
          </p:cNvSpPr>
          <p:nvPr/>
        </p:nvSpPr>
        <p:spPr bwMode="auto">
          <a:xfrm>
            <a:off x="225027" y="263525"/>
            <a:ext cx="8748000" cy="1877086"/>
          </a:xfrm>
          <a:prstGeom prst="roundRect">
            <a:avLst>
              <a:gd name="adj" fmla="val 12481"/>
            </a:avLst>
          </a:prstGeom>
          <a:solidFill>
            <a:srgbClr val="FFFFCC"/>
          </a:solidFill>
          <a:ln w="12700" algn="ctr">
            <a:solidFill>
              <a:schemeClr val="tx1"/>
            </a:solidFill>
            <a:round/>
            <a:headEnd/>
            <a:tailEnd/>
          </a:ln>
        </p:spPr>
        <p:txBody>
          <a:bodyPr anchor="ctr"/>
          <a:lstStyle/>
          <a:p>
            <a:pPr algn="ctr">
              <a:defRPr/>
            </a:pPr>
            <a:r>
              <a:rPr lang="en-US" altLang="ja-JP" smtClean="0">
                <a:solidFill>
                  <a:schemeClr val="lt1"/>
                </a:solidFill>
                <a:latin typeface="+mn-lt"/>
                <a:ea typeface="+mn-ea"/>
              </a:rPr>
              <a:t>2013</a:t>
            </a:r>
            <a:r>
              <a:rPr lang="ja-JP" altLang="en-US" smtClean="0">
                <a:solidFill>
                  <a:schemeClr val="lt1"/>
                </a:solidFill>
                <a:latin typeface="+mn-lt"/>
                <a:ea typeface="+mn-ea"/>
              </a:rPr>
              <a:t>年</a:t>
            </a:r>
            <a:r>
              <a:rPr lang="en-US" altLang="ja-JP" smtClean="0">
                <a:solidFill>
                  <a:schemeClr val="lt1"/>
                </a:solidFill>
                <a:latin typeface="+mn-lt"/>
                <a:ea typeface="+mn-ea"/>
              </a:rPr>
              <a:t>5</a:t>
            </a:r>
            <a:r>
              <a:rPr lang="ja-JP" altLang="en-US" smtClean="0">
                <a:solidFill>
                  <a:schemeClr val="lt1"/>
                </a:solidFill>
                <a:latin typeface="+mn-lt"/>
                <a:ea typeface="+mn-ea"/>
              </a:rPr>
              <a:t>月</a:t>
            </a:r>
            <a:r>
              <a:rPr lang="en-US" altLang="ja-JP" smtClean="0">
                <a:solidFill>
                  <a:schemeClr val="lt1"/>
                </a:solidFill>
                <a:latin typeface="+mn-lt"/>
                <a:ea typeface="+mn-ea"/>
              </a:rPr>
              <a:t>25</a:t>
            </a:r>
            <a:r>
              <a:rPr lang="ja-JP" altLang="en-US" smtClean="0">
                <a:solidFill>
                  <a:schemeClr val="lt1"/>
                </a:solidFill>
                <a:latin typeface="+mn-lt"/>
                <a:ea typeface="+mn-ea"/>
              </a:rPr>
              <a:t>日</a:t>
            </a:r>
            <a:r>
              <a:rPr lang="en-US" altLang="ja-JP" smtClean="0">
                <a:solidFill>
                  <a:schemeClr val="lt1"/>
                </a:solidFill>
                <a:latin typeface="+mn-lt"/>
                <a:ea typeface="+mn-ea"/>
              </a:rPr>
              <a:t>(</a:t>
            </a:r>
            <a:r>
              <a:rPr lang="ja-JP" altLang="en-US" smtClean="0">
                <a:solidFill>
                  <a:schemeClr val="lt1"/>
                </a:solidFill>
                <a:latin typeface="+mn-lt"/>
                <a:ea typeface="+mn-ea"/>
              </a:rPr>
              <a:t>土）</a:t>
            </a:r>
            <a:endParaRPr lang="ja-JP" altLang="en-US">
              <a:solidFill>
                <a:schemeClr val="lt1"/>
              </a:solidFill>
              <a:latin typeface="+mn-lt"/>
              <a:ea typeface="+mn-ea"/>
            </a:endParaRPr>
          </a:p>
        </p:txBody>
      </p:sp>
      <p:sp>
        <p:nvSpPr>
          <p:cNvPr id="2" name="タイトル 1"/>
          <p:cNvSpPr>
            <a:spLocks noGrp="1"/>
          </p:cNvSpPr>
          <p:nvPr>
            <p:ph type="ctrTitle"/>
          </p:nvPr>
        </p:nvSpPr>
        <p:spPr>
          <a:xfrm>
            <a:off x="225425" y="295446"/>
            <a:ext cx="8796777" cy="1021703"/>
          </a:xfrm>
          <a:noFill/>
          <a:ln w="38100"/>
          <a:scene3d>
            <a:camera prst="orthographicFront"/>
            <a:lightRig rig="threePt" dir="t"/>
          </a:scene3d>
          <a:sp3d>
            <a:bevelT w="139700" h="139700" prst="divot"/>
          </a:sp3d>
        </p:spPr>
        <p:txBody>
          <a:bodyPr anchor="t">
            <a:noAutofit/>
          </a:bodyPr>
          <a:lstStyle/>
          <a:p>
            <a:pPr algn="l" eaLnBrk="1" hangingPunct="1">
              <a:lnSpc>
                <a:spcPts val="2200"/>
              </a:lnSpc>
              <a:defRPr/>
            </a:pPr>
            <a:r>
              <a:rPr lang="ja-JP" altLang="en-US" sz="1200" dirty="0" smtClean="0"/>
              <a:t>　</a:t>
            </a:r>
            <a:r>
              <a:rPr lang="en-US" altLang="ja-JP" sz="1400" dirty="0" smtClean="0"/>
              <a:t/>
            </a:r>
            <a:br>
              <a:rPr lang="en-US" altLang="ja-JP" sz="1400" dirty="0" smtClean="0"/>
            </a:br>
            <a:r>
              <a:rPr lang="ja-JP" altLang="en-US" sz="1400" dirty="0" smtClean="0"/>
              <a:t>　</a:t>
            </a:r>
            <a:r>
              <a:rPr lang="ja-JP" altLang="en-US" sz="2400" dirty="0" smtClean="0"/>
              <a:t>「</a:t>
            </a:r>
            <a:r>
              <a:rPr lang="ja-JP" altLang="en-US" sz="1800" dirty="0" smtClean="0"/>
              <a:t>セキュアマテリアル</a:t>
            </a:r>
            <a:r>
              <a:rPr lang="ja-JP" altLang="en-US" sz="1800" dirty="0"/>
              <a:t>概念に基づいた次世代ファインセラミックスに</a:t>
            </a:r>
            <a:r>
              <a:rPr lang="ja-JP" altLang="en-US" sz="1800" dirty="0" smtClean="0"/>
              <a:t>関するワークショップ</a:t>
            </a:r>
            <a:r>
              <a:rPr lang="ja-JP" altLang="en-US" sz="2400" dirty="0" smtClean="0"/>
              <a:t>」</a:t>
            </a:r>
            <a:r>
              <a:rPr lang="en-US" altLang="ja-JP" sz="2400" dirty="0" smtClean="0"/>
              <a:t/>
            </a:r>
            <a:br>
              <a:rPr lang="en-US" altLang="ja-JP" sz="2400" dirty="0" smtClean="0"/>
            </a:br>
            <a:r>
              <a:rPr lang="ja-JP" altLang="en-US" sz="2400" dirty="0"/>
              <a:t>　</a:t>
            </a:r>
            <a:r>
              <a:rPr lang="ja-JP" altLang="en-US" sz="1800" dirty="0" smtClean="0"/>
              <a:t>開催</a:t>
            </a:r>
            <a:r>
              <a:rPr lang="ja-JP" altLang="en-US" sz="1800" dirty="0"/>
              <a:t>日時</a:t>
            </a:r>
            <a:r>
              <a:rPr lang="ja-JP" altLang="en-US" sz="1800" dirty="0" smtClean="0"/>
              <a:t>：</a:t>
            </a:r>
            <a:r>
              <a:rPr lang="en-US" altLang="ja-JP" sz="1800" dirty="0" smtClean="0"/>
              <a:t>20XX</a:t>
            </a:r>
            <a:r>
              <a:rPr lang="ja-JP" altLang="en-US" sz="1800" dirty="0" smtClean="0"/>
              <a:t>年</a:t>
            </a:r>
            <a:r>
              <a:rPr lang="en-US" altLang="ja-JP" sz="1800" dirty="0"/>
              <a:t>X</a:t>
            </a:r>
            <a:r>
              <a:rPr lang="ja-JP" altLang="en-US" sz="1800" dirty="0" smtClean="0"/>
              <a:t>月</a:t>
            </a:r>
            <a:r>
              <a:rPr lang="en-US" altLang="ja-JP" sz="1800" dirty="0" smtClean="0"/>
              <a:t>X</a:t>
            </a:r>
            <a:r>
              <a:rPr lang="ja-JP" altLang="en-US" sz="1800" dirty="0" smtClean="0"/>
              <a:t>日（</a:t>
            </a:r>
            <a:r>
              <a:rPr lang="en-US" altLang="ja-JP" sz="1800" dirty="0" smtClean="0"/>
              <a:t>X</a:t>
            </a:r>
            <a:r>
              <a:rPr lang="ja-JP" altLang="en-US" sz="1800" dirty="0" smtClean="0"/>
              <a:t>）</a:t>
            </a:r>
            <a:r>
              <a:rPr lang="en-US" altLang="ja-JP" sz="1800" dirty="0" smtClean="0"/>
              <a:t/>
            </a:r>
            <a:br>
              <a:rPr lang="en-US" altLang="ja-JP" sz="1800" dirty="0" smtClean="0"/>
            </a:br>
            <a:r>
              <a:rPr lang="ja-JP" altLang="en-US" sz="1800" dirty="0" smtClean="0"/>
              <a:t>　</a:t>
            </a:r>
            <a:r>
              <a:rPr lang="ja-JP" altLang="en-US" sz="1800" dirty="0"/>
              <a:t> </a:t>
            </a:r>
            <a:r>
              <a:rPr lang="ja-JP" altLang="en-US" sz="1800" dirty="0" smtClean="0"/>
              <a:t>場所：東京工業大学 大岡山キャンパス</a:t>
            </a:r>
            <a:r>
              <a:rPr lang="en-US" altLang="ja-JP" sz="2400" dirty="0"/>
              <a:t/>
            </a:r>
            <a:br>
              <a:rPr lang="en-US" altLang="ja-JP" sz="2400" dirty="0"/>
            </a:br>
            <a:r>
              <a:rPr lang="ja-JP" altLang="en-US" sz="2400" dirty="0"/>
              <a:t>　</a:t>
            </a:r>
            <a:r>
              <a:rPr lang="ja-JP" altLang="en-US" sz="1800" b="1" dirty="0" smtClean="0"/>
              <a:t>研究代表者 </a:t>
            </a:r>
            <a:r>
              <a:rPr lang="ja-JP" altLang="en-US" sz="1800" b="1" dirty="0"/>
              <a:t>：安田公一（東京工業大学材料工学専攻</a:t>
            </a:r>
            <a:r>
              <a:rPr lang="ja-JP" altLang="en-US" sz="1800" b="1" dirty="0" smtClean="0"/>
              <a:t>）　</a:t>
            </a:r>
            <a:r>
              <a:rPr lang="en-US" altLang="ja-JP" sz="1800" b="1" dirty="0" smtClean="0"/>
              <a:t/>
            </a:r>
            <a:br>
              <a:rPr lang="en-US" altLang="ja-JP" sz="1800" b="1" dirty="0" smtClean="0"/>
            </a:br>
            <a:r>
              <a:rPr lang="ja-JP" altLang="en-US" sz="1400" b="1" dirty="0"/>
              <a:t>　</a:t>
            </a:r>
            <a:r>
              <a:rPr lang="ja-JP" altLang="en-US" sz="1400" b="1" dirty="0" smtClean="0"/>
              <a:t>  共同研究対応教員 ： 若井史博</a:t>
            </a:r>
            <a:endParaRPr lang="ja-JP" altLang="en-US" sz="1400" dirty="0" smtClean="0"/>
          </a:p>
        </p:txBody>
      </p:sp>
      <p:sp>
        <p:nvSpPr>
          <p:cNvPr id="15368" name="テキスト ボックス 3"/>
          <p:cNvSpPr txBox="1">
            <a:spLocks noChangeArrowheads="1"/>
          </p:cNvSpPr>
          <p:nvPr/>
        </p:nvSpPr>
        <p:spPr bwMode="auto">
          <a:xfrm>
            <a:off x="5292725" y="33338"/>
            <a:ext cx="3430588" cy="276999"/>
          </a:xfrm>
          <a:prstGeom prst="rect">
            <a:avLst/>
          </a:prstGeom>
          <a:noFill/>
          <a:ln w="9525">
            <a:noFill/>
            <a:miter lim="800000"/>
            <a:headEnd/>
            <a:tailEnd/>
          </a:ln>
        </p:spPr>
        <p:txBody>
          <a:bodyPr>
            <a:spAutoFit/>
          </a:bodyPr>
          <a:lstStyle/>
          <a:p>
            <a:pPr algn="ctr"/>
            <a:r>
              <a:rPr lang="ja-JP" altLang="en-US" sz="1200" b="1" dirty="0">
                <a:latin typeface="Calibri" pitchFamily="34" charset="0"/>
              </a:rPr>
              <a:t>　フロンティア材料</a:t>
            </a:r>
            <a:r>
              <a:rPr lang="ja-JP" altLang="en-US" sz="1200" b="1" dirty="0" smtClean="0">
                <a:latin typeface="Calibri" pitchFamily="34" charset="0"/>
              </a:rPr>
              <a:t>研究所　共同</a:t>
            </a:r>
            <a:r>
              <a:rPr lang="ja-JP" altLang="en-US" sz="1200" b="1" dirty="0">
                <a:latin typeface="Calibri" pitchFamily="34" charset="0"/>
              </a:rPr>
              <a:t>利用研究　</a:t>
            </a:r>
            <a:r>
              <a:rPr lang="en-US" altLang="ja-JP" sz="1200" b="1" dirty="0" smtClean="0">
                <a:latin typeface="Calibri" pitchFamily="34" charset="0"/>
              </a:rPr>
              <a:t>No.</a:t>
            </a:r>
            <a:r>
              <a:rPr lang="ja-JP" altLang="en-US" sz="900" b="1" dirty="0" smtClean="0">
                <a:latin typeface="Calibri" pitchFamily="34" charset="0"/>
              </a:rPr>
              <a:t>○○</a:t>
            </a:r>
            <a:endParaRPr lang="ja-JP" altLang="en-US" sz="900" b="1" dirty="0">
              <a:latin typeface="Calibri" pitchFamily="34" charset="0"/>
            </a:endParaRPr>
          </a:p>
        </p:txBody>
      </p:sp>
      <p:sp>
        <p:nvSpPr>
          <p:cNvPr id="15369" name="正方形/長方形 55"/>
          <p:cNvSpPr>
            <a:spLocks noChangeArrowheads="1"/>
          </p:cNvSpPr>
          <p:nvPr/>
        </p:nvSpPr>
        <p:spPr bwMode="auto">
          <a:xfrm>
            <a:off x="224630" y="2204072"/>
            <a:ext cx="1747594" cy="387798"/>
          </a:xfrm>
          <a:prstGeom prst="rect">
            <a:avLst/>
          </a:prstGeom>
          <a:noFill/>
          <a:ln w="9525">
            <a:noFill/>
            <a:miter lim="800000"/>
            <a:headEnd/>
            <a:tailEnd/>
          </a:ln>
        </p:spPr>
        <p:txBody>
          <a:bodyPr wrap="none">
            <a:spAutoFit/>
          </a:bodyPr>
          <a:lstStyle/>
          <a:p>
            <a:pPr>
              <a:lnSpc>
                <a:spcPct val="120000"/>
              </a:lnSpc>
              <a:spcBef>
                <a:spcPct val="20000"/>
              </a:spcBef>
            </a:pPr>
            <a:r>
              <a:rPr lang="ja-JP" altLang="en-US" sz="1600" b="1" dirty="0">
                <a:latin typeface="Calibri" pitchFamily="34" charset="0"/>
              </a:rPr>
              <a:t>－　研究目的 　</a:t>
            </a:r>
            <a:r>
              <a:rPr lang="ja-JP" altLang="ja-JP" sz="1600" b="1" dirty="0">
                <a:latin typeface="Calibri" pitchFamily="34" charset="0"/>
              </a:rPr>
              <a:t>－</a:t>
            </a:r>
            <a:endParaRPr lang="en-US" altLang="ja-JP" sz="1600" b="1" dirty="0">
              <a:latin typeface="Calibri" pitchFamily="34" charset="0"/>
            </a:endParaRPr>
          </a:p>
        </p:txBody>
      </p:sp>
      <p:sp>
        <p:nvSpPr>
          <p:cNvPr id="15372" name="正方形/長方形 55"/>
          <p:cNvSpPr>
            <a:spLocks noChangeArrowheads="1"/>
          </p:cNvSpPr>
          <p:nvPr/>
        </p:nvSpPr>
        <p:spPr bwMode="auto">
          <a:xfrm>
            <a:off x="224630" y="3959693"/>
            <a:ext cx="2265364" cy="387798"/>
          </a:xfrm>
          <a:prstGeom prst="rect">
            <a:avLst/>
          </a:prstGeom>
          <a:noFill/>
          <a:ln w="9525">
            <a:noFill/>
            <a:miter lim="800000"/>
            <a:headEnd/>
            <a:tailEnd/>
          </a:ln>
        </p:spPr>
        <p:txBody>
          <a:bodyPr wrap="none">
            <a:spAutoFit/>
          </a:bodyPr>
          <a:lstStyle/>
          <a:p>
            <a:pPr>
              <a:lnSpc>
                <a:spcPct val="120000"/>
              </a:lnSpc>
              <a:spcBef>
                <a:spcPct val="20000"/>
              </a:spcBef>
            </a:pPr>
            <a:r>
              <a:rPr lang="ja-JP" altLang="en-US" sz="1600" b="1" dirty="0">
                <a:latin typeface="Calibri" pitchFamily="34" charset="0"/>
              </a:rPr>
              <a:t>－　研究成果・効果 　</a:t>
            </a:r>
            <a:r>
              <a:rPr lang="ja-JP" altLang="ja-JP" sz="1600" b="1" dirty="0">
                <a:latin typeface="Calibri" pitchFamily="34" charset="0"/>
              </a:rPr>
              <a:t>－</a:t>
            </a:r>
            <a:endParaRPr lang="en-US" altLang="ja-JP" sz="1600" b="1" dirty="0">
              <a:latin typeface="Calibri" pitchFamily="34" charset="0"/>
            </a:endParaRPr>
          </a:p>
        </p:txBody>
      </p:sp>
      <p:sp>
        <p:nvSpPr>
          <p:cNvPr id="15374" name="テキスト ボックス 4"/>
          <p:cNvSpPr txBox="1">
            <a:spLocks noChangeArrowheads="1"/>
          </p:cNvSpPr>
          <p:nvPr/>
        </p:nvSpPr>
        <p:spPr bwMode="auto">
          <a:xfrm>
            <a:off x="468313" y="311150"/>
            <a:ext cx="4071937" cy="276225"/>
          </a:xfrm>
          <a:prstGeom prst="rect">
            <a:avLst/>
          </a:prstGeom>
          <a:noFill/>
          <a:ln w="9525">
            <a:noFill/>
            <a:miter lim="800000"/>
            <a:headEnd/>
            <a:tailEnd/>
          </a:ln>
        </p:spPr>
        <p:txBody>
          <a:bodyPr>
            <a:spAutoFit/>
          </a:bodyPr>
          <a:lstStyle/>
          <a:p>
            <a:r>
              <a:rPr lang="ja-JP" altLang="en-US" sz="1200" dirty="0"/>
              <a:t>ワークショップ・国際</a:t>
            </a:r>
            <a:r>
              <a:rPr lang="ja-JP" altLang="en-US" sz="1200" dirty="0" smtClean="0"/>
              <a:t>ワークショップ（</a:t>
            </a:r>
            <a:r>
              <a:rPr lang="en-US" altLang="ja-JP" sz="1200" dirty="0">
                <a:latin typeface="Arial" panose="020B0604020202020204" pitchFamily="34" charset="0"/>
                <a:cs typeface="Arial" panose="020B0604020202020204" pitchFamily="34" charset="0"/>
              </a:rPr>
              <a:t> 20XX </a:t>
            </a:r>
            <a:r>
              <a:rPr lang="ja-JP" altLang="en-US" sz="1200" dirty="0"/>
              <a:t>年度）</a:t>
            </a:r>
          </a:p>
        </p:txBody>
      </p:sp>
      <p:sp>
        <p:nvSpPr>
          <p:cNvPr id="14" name="テキスト ボックス 13"/>
          <p:cNvSpPr txBox="1"/>
          <p:nvPr/>
        </p:nvSpPr>
        <p:spPr>
          <a:xfrm>
            <a:off x="228705" y="6324154"/>
            <a:ext cx="8741439" cy="430887"/>
          </a:xfrm>
          <a:prstGeom prst="rect">
            <a:avLst/>
          </a:prstGeom>
          <a:noFill/>
        </p:spPr>
        <p:txBody>
          <a:bodyPr wrap="none" rtlCol="0">
            <a:spAutoFit/>
          </a:bodyPr>
          <a:lstStyle/>
          <a:p>
            <a:pPr defTabSz="457200" fontAlgn="auto">
              <a:spcBef>
                <a:spcPts val="0"/>
              </a:spcBef>
              <a:spcAft>
                <a:spcPts val="0"/>
              </a:spcAft>
            </a:pPr>
            <a:r>
              <a:rPr lang="en-US" altLang="ja-JP" sz="1100" dirty="0" err="1">
                <a:solidFill>
                  <a:prstClr val="black"/>
                </a:solidFill>
                <a:latin typeface="Calibri"/>
                <a:ea typeface="ＭＳ Ｐゴシック" panose="020B0600070205080204" pitchFamily="50" charset="-128"/>
              </a:rPr>
              <a:t>Kouichi</a:t>
            </a:r>
            <a:r>
              <a:rPr lang="en-US" altLang="ja-JP" sz="1100" dirty="0">
                <a:solidFill>
                  <a:prstClr val="black"/>
                </a:solidFill>
                <a:latin typeface="Calibri"/>
                <a:ea typeface="ＭＳ Ｐゴシック" panose="020B0600070205080204" pitchFamily="50" charset="-128"/>
              </a:rPr>
              <a:t> Yasuda, </a:t>
            </a:r>
            <a:r>
              <a:rPr lang="en-US" altLang="ja-JP" sz="1100" dirty="0" err="1">
                <a:solidFill>
                  <a:prstClr val="black"/>
                </a:solidFill>
                <a:latin typeface="Calibri"/>
                <a:ea typeface="ＭＳ Ｐゴシック" panose="020B0600070205080204" pitchFamily="50" charset="-128"/>
              </a:rPr>
              <a:t>Tadachika</a:t>
            </a:r>
            <a:r>
              <a:rPr lang="en-US" altLang="ja-JP" sz="1100" dirty="0">
                <a:solidFill>
                  <a:prstClr val="black"/>
                </a:solidFill>
                <a:latin typeface="Calibri"/>
                <a:ea typeface="ＭＳ Ｐゴシック" panose="020B0600070205080204" pitchFamily="50" charset="-128"/>
              </a:rPr>
              <a:t> Nakayama and Satoshi Tanaka, ”A Model for Estimating Internal Stress during Sintering of Ceramic Multiphase Laminates”, </a:t>
            </a:r>
            <a:endParaRPr lang="en-US" altLang="ja-JP" sz="1100" dirty="0" smtClean="0">
              <a:solidFill>
                <a:prstClr val="black"/>
              </a:solidFill>
              <a:latin typeface="Calibri"/>
              <a:ea typeface="ＭＳ Ｐゴシック" panose="020B0600070205080204" pitchFamily="50" charset="-128"/>
            </a:endParaRPr>
          </a:p>
          <a:p>
            <a:pPr defTabSz="457200" fontAlgn="auto">
              <a:spcBef>
                <a:spcPts val="0"/>
              </a:spcBef>
              <a:spcAft>
                <a:spcPts val="0"/>
              </a:spcAft>
            </a:pPr>
            <a:r>
              <a:rPr lang="en-US" altLang="ja-JP" sz="1100" dirty="0" smtClean="0">
                <a:solidFill>
                  <a:prstClr val="black"/>
                </a:solidFill>
                <a:latin typeface="Calibri"/>
                <a:ea typeface="ＭＳ Ｐゴシック" panose="020B0600070205080204" pitchFamily="50" charset="-128"/>
              </a:rPr>
              <a:t>Key </a:t>
            </a:r>
            <a:r>
              <a:rPr lang="en-US" altLang="ja-JP" sz="1100" dirty="0">
                <a:solidFill>
                  <a:prstClr val="black"/>
                </a:solidFill>
                <a:latin typeface="Calibri"/>
                <a:ea typeface="ＭＳ Ｐゴシック" panose="020B0600070205080204" pitchFamily="50" charset="-128"/>
              </a:rPr>
              <a:t>Engineering Materials, Vol.606 pp14-18 (2014).</a:t>
            </a:r>
            <a:endParaRPr lang="ja-JP" altLang="en-US" sz="1100" dirty="0">
              <a:solidFill>
                <a:prstClr val="black"/>
              </a:solidFill>
              <a:latin typeface="Calibri"/>
              <a:ea typeface="ＭＳ Ｐゴシック" panose="020B0600070205080204" pitchFamily="50" charset="-128"/>
            </a:endParaRPr>
          </a:p>
        </p:txBody>
      </p:sp>
      <p:sp>
        <p:nvSpPr>
          <p:cNvPr id="4" name="正方形/長方形 3"/>
          <p:cNvSpPr/>
          <p:nvPr/>
        </p:nvSpPr>
        <p:spPr>
          <a:xfrm>
            <a:off x="5940152" y="4525813"/>
            <a:ext cx="2592288" cy="1440160"/>
          </a:xfrm>
          <a:prstGeom prst="rect">
            <a:avLst/>
          </a:prstGeom>
          <a:solidFill>
            <a:schemeClr val="bg1">
              <a:lumMod val="9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660232" y="5061227"/>
            <a:ext cx="1512168" cy="369332"/>
          </a:xfrm>
          <a:prstGeom prst="rect">
            <a:avLst/>
          </a:prstGeom>
          <a:noFill/>
        </p:spPr>
        <p:txBody>
          <a:bodyPr wrap="square" rtlCol="0">
            <a:spAutoFit/>
          </a:bodyPr>
          <a:lstStyle/>
          <a:p>
            <a:r>
              <a:rPr kumimoji="1" lang="ja-JP" altLang="en-US" dirty="0" smtClean="0"/>
              <a:t>写真・図等</a:t>
            </a:r>
            <a:endParaRPr kumimoji="1" lang="ja-JP" altLang="en-US" dirty="0"/>
          </a:p>
        </p:txBody>
      </p:sp>
      <p:sp>
        <p:nvSpPr>
          <p:cNvPr id="17" name="テキスト ボックス 16"/>
          <p:cNvSpPr txBox="1"/>
          <p:nvPr/>
        </p:nvSpPr>
        <p:spPr>
          <a:xfrm>
            <a:off x="2876399" y="2081862"/>
            <a:ext cx="3457104" cy="1446550"/>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8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見　本</a:t>
            </a:r>
            <a:endParaRPr kumimoji="1" lang="ja-JP" altLang="en-US" sz="88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49859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233</Words>
  <Application>Microsoft Office PowerPoint</Application>
  <PresentationFormat>画面に合わせる (4:3)</PresentationFormat>
  <Paragraphs>29</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　 　「ワークショップ名」 　開催日時： 　 場所： 　研究代表者 ： 氏名（所属）　 　 共同研究対応教員 ： 氏名</vt:lpstr>
      <vt:lpstr>　 　「セキュアマテリアル概念に基づいた次世代ファインセラミックスに関するワークショップ」 　開催日時：20XX年X月X日（X） 　 場所：東京工業大学 大岡山キャンパス 　研究代表者 ：安田公一（東京工業大学材料工学専攻）　 　  共同研究対応教員 ： 若井史博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一般研究ABC・国際研究ABC・特定研究（平成○○年度） 　「研究課題」 　研究代表者 ： 氏名（所属）　 　共同研究対応教員 ： 氏名</dc:title>
  <dc:creator>kanai</dc:creator>
  <cp:lastModifiedBy>推進室</cp:lastModifiedBy>
  <cp:revision>234</cp:revision>
  <cp:lastPrinted>2019-02-15T04:15:55Z</cp:lastPrinted>
  <dcterms:created xsi:type="dcterms:W3CDTF">2010-06-16T05:49:19Z</dcterms:created>
  <dcterms:modified xsi:type="dcterms:W3CDTF">2022-02-28T06:40:24Z</dcterms:modified>
</cp:coreProperties>
</file>