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2" r:id="rId2"/>
    <p:sldId id="271" r:id="rId3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2FF"/>
    <a:srgbClr val="C7C7C7"/>
    <a:srgbClr val="D3D3D3"/>
    <a:srgbClr val="FFCCFF"/>
    <a:srgbClr val="F5F6B8"/>
    <a:srgbClr val="FFE6E6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95" autoAdjust="0"/>
    <p:restoredTop sz="94660"/>
  </p:normalViewPr>
  <p:slideViewPr>
    <p:cSldViewPr>
      <p:cViewPr varScale="1">
        <p:scale>
          <a:sx n="133" d="100"/>
          <a:sy n="133" d="100"/>
        </p:scale>
        <p:origin x="1759" y="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50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0406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4" y="2"/>
            <a:ext cx="3076977" cy="511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54" tIns="47728" rIns="95454" bIns="47728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4020650" y="2"/>
            <a:ext cx="3076976" cy="511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54" tIns="47728" rIns="95454" bIns="47728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68C538E-71FF-41F3-966B-1E848B06F840}" type="datetime1">
              <a:rPr lang="ja-JP" altLang="en-US" smtClean="0"/>
              <a:t>2025/2/28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709429" y="4861318"/>
            <a:ext cx="5680444" cy="460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54" tIns="47728" rIns="95454" bIns="477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4" y="9720989"/>
            <a:ext cx="3076977" cy="51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54" tIns="47728" rIns="95454" bIns="47728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4020650" y="9720989"/>
            <a:ext cx="3076976" cy="51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54" tIns="47728" rIns="95454" bIns="47728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CC75170-F40D-4E59-A415-187132657D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19065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BB24F-B6C5-4D09-933A-AD5547889F0F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DBB3-F9FD-47DB-823A-0BCB470C10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3CCF1-B6F5-42F7-8DEE-C80D135810C3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CDF27-5709-4962-8F91-0074DC1D45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FBB41-57F5-4BDE-94B1-CD8CEA7FF425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B7741-6ADC-43E5-8B34-F9504AC3AE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17840-FA50-417D-8267-789BFE50691D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9923A-A678-4AD2-A7FE-2F673174DA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BADD8-1F7E-4D0C-A813-7FDE4D0C8B22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63C72-3FE3-47F4-A5DD-1EE0B42153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2DA6E-C17D-4C91-B513-481053D3C7EA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F6E57-D5EB-41D7-BEEA-16FED0B09C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DFB88-FFF4-4755-8E75-C2AB52101A2E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380AE-558C-4979-ABD5-FACA8EED4B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FD77C-71D1-4437-9842-5D480AC6AADE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B767D-CAD3-4656-9BC8-728106886C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A8672-5B05-4773-BA60-FB9FC45ADDDA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ABED7-7084-4F27-A716-6653CA0FAE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07DEC-CE25-449D-892A-618DE766DE81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15B45-7EDC-40B5-95DF-CFDEC55FFD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DEA1C-3AE7-4247-A31C-1EFD78A3B219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B9292-1EB3-47C4-A1D5-5718B13FDB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C7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33D3DE7-88DA-4FE5-98F1-86F9D62FE695}" type="datetimeFigureOut">
              <a:rPr lang="ja-JP" altLang="en-US"/>
              <a:pPr>
                <a:defRPr/>
              </a:pPr>
              <a:t>2025/2/28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265805B-59A5-4FA4-9FB5-C9627C22D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/>
        </p:nvSpPr>
        <p:spPr bwMode="auto">
          <a:xfrm>
            <a:off x="264520" y="327920"/>
            <a:ext cx="8631237" cy="1274763"/>
          </a:xfrm>
          <a:prstGeom prst="roundRect">
            <a:avLst>
              <a:gd name="adj" fmla="val 12481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risscrossEtching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57150" algn="ctr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9247" y="336785"/>
            <a:ext cx="8631228" cy="1219191"/>
          </a:xfrm>
          <a:noFill/>
          <a:ln w="38100"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t">
            <a:noAutofit/>
          </a:bodyPr>
          <a:lstStyle/>
          <a:p>
            <a:pPr algn="l" eaLnBrk="1" hangingPunct="1">
              <a:defRPr/>
            </a:pPr>
            <a:br>
              <a:rPr lang="en-US" altLang="ja-JP" sz="1400" dirty="0"/>
            </a:br>
            <a:r>
              <a:rPr lang="ja-JP" altLang="en-US" sz="1400" dirty="0"/>
              <a:t>　</a:t>
            </a:r>
            <a:r>
              <a:rPr lang="en-US" altLang="ja-JP" sz="2400" dirty="0"/>
              <a:t>(</a:t>
            </a:r>
            <a:r>
              <a:rPr lang="en-US" altLang="ja-JP" sz="2400" b="1" dirty="0"/>
              <a:t>Research Project Title) </a:t>
            </a:r>
            <a:br>
              <a:rPr lang="en-US" altLang="ja-JP" sz="1800" dirty="0"/>
            </a:br>
            <a:r>
              <a:rPr lang="ja-JP" altLang="en-US" sz="1400" dirty="0"/>
              <a:t>　</a:t>
            </a:r>
            <a:r>
              <a:rPr lang="en-US" altLang="ja-JP" sz="1800" b="1" dirty="0">
                <a:latin typeface="Arial"/>
                <a:cs typeface="Arial"/>
              </a:rPr>
              <a:t>P</a:t>
            </a:r>
            <a:r>
              <a:rPr lang="en-US" altLang="ja-JP" sz="1800" b="1" spc="-10" dirty="0">
                <a:latin typeface="Arial"/>
                <a:cs typeface="Arial"/>
              </a:rPr>
              <a:t>r</a:t>
            </a:r>
            <a:r>
              <a:rPr lang="en-US" altLang="ja-JP" sz="1800" b="1" dirty="0">
                <a:latin typeface="Arial"/>
                <a:cs typeface="Arial"/>
              </a:rPr>
              <a:t>oj</a:t>
            </a:r>
            <a:r>
              <a:rPr lang="en-US" altLang="ja-JP" sz="1800" b="1" spc="-10" dirty="0">
                <a:latin typeface="Arial"/>
                <a:cs typeface="Arial"/>
              </a:rPr>
              <a:t>ec</a:t>
            </a:r>
            <a:r>
              <a:rPr lang="en-US" altLang="ja-JP" sz="1800" b="1" dirty="0">
                <a:latin typeface="Arial"/>
                <a:cs typeface="Arial"/>
              </a:rPr>
              <a:t>t Coordin</a:t>
            </a:r>
            <a:r>
              <a:rPr lang="en-US" altLang="ja-JP" sz="1800" b="1" spc="-10" dirty="0">
                <a:latin typeface="Arial"/>
                <a:cs typeface="Arial"/>
              </a:rPr>
              <a:t>a</a:t>
            </a:r>
            <a:r>
              <a:rPr lang="en-US" altLang="ja-JP" sz="1800" b="1" dirty="0">
                <a:latin typeface="Arial"/>
                <a:cs typeface="Arial"/>
              </a:rPr>
              <a:t>tor</a:t>
            </a:r>
            <a:r>
              <a:rPr lang="en-US" altLang="ja-JP" sz="1800" b="1" spc="-5" dirty="0">
                <a:latin typeface="Arial"/>
                <a:cs typeface="Arial"/>
              </a:rPr>
              <a:t> </a:t>
            </a:r>
            <a:r>
              <a:rPr lang="en-US" altLang="ja-JP" sz="1800" b="1" dirty="0">
                <a:latin typeface="Arial"/>
                <a:cs typeface="Arial"/>
              </a:rPr>
              <a:t>N</a:t>
            </a:r>
            <a:r>
              <a:rPr lang="en-US" altLang="ja-JP" sz="1800" b="1" spc="-15" dirty="0">
                <a:latin typeface="Arial"/>
                <a:cs typeface="Arial"/>
              </a:rPr>
              <a:t>a</a:t>
            </a:r>
            <a:r>
              <a:rPr lang="en-US" altLang="ja-JP" sz="1800" b="1" spc="-10" dirty="0">
                <a:latin typeface="Arial"/>
                <a:cs typeface="Arial"/>
              </a:rPr>
              <a:t>me</a:t>
            </a:r>
            <a:r>
              <a:rPr lang="ja-JP" altLang="en-US" sz="1800" spc="-900" dirty="0">
                <a:latin typeface="Gulim"/>
                <a:cs typeface="Gulim"/>
              </a:rPr>
              <a:t>：</a:t>
            </a:r>
            <a:r>
              <a:rPr lang="en-US" altLang="ja-JP" sz="1800" spc="-75" dirty="0">
                <a:latin typeface="Gulim"/>
                <a:cs typeface="Gulim"/>
              </a:rPr>
              <a:t> </a:t>
            </a:r>
            <a:r>
              <a:rPr lang="ja-JP" altLang="en-US" sz="1800" b="1" dirty="0"/>
              <a:t>　</a:t>
            </a:r>
            <a:br>
              <a:rPr lang="en-US" altLang="ja-JP" sz="1800" b="1" dirty="0"/>
            </a:br>
            <a:r>
              <a:rPr lang="ja-JP" altLang="en-US" sz="1400" b="1" dirty="0"/>
              <a:t>　</a:t>
            </a:r>
            <a:r>
              <a:rPr lang="en-US" altLang="ja-JP" sz="1400" b="1" spc="15" dirty="0">
                <a:latin typeface="Arial"/>
                <a:cs typeface="Arial"/>
              </a:rPr>
              <a:t>M</a:t>
            </a:r>
            <a:r>
              <a:rPr lang="en-US" altLang="ja-JP" sz="1400" b="1" dirty="0">
                <a:latin typeface="Arial"/>
                <a:cs typeface="Arial"/>
              </a:rPr>
              <a:t>SL</a:t>
            </a:r>
            <a:r>
              <a:rPr lang="en-US" altLang="ja-JP" sz="1400" b="1" spc="-65" dirty="0">
                <a:latin typeface="Arial"/>
                <a:cs typeface="Arial"/>
              </a:rPr>
              <a:t> </a:t>
            </a:r>
            <a:r>
              <a:rPr lang="en-US" altLang="ja-JP" sz="1400" b="1" spc="-10" dirty="0">
                <a:latin typeface="Arial"/>
                <a:cs typeface="Arial"/>
              </a:rPr>
              <a:t>F</a:t>
            </a:r>
            <a:r>
              <a:rPr lang="en-US" altLang="ja-JP" sz="1400" b="1" dirty="0">
                <a:latin typeface="Arial"/>
                <a:cs typeface="Arial"/>
              </a:rPr>
              <a:t>ac</a:t>
            </a:r>
            <a:r>
              <a:rPr lang="en-US" altLang="ja-JP" sz="1400" b="1" spc="-10" dirty="0">
                <a:latin typeface="Arial"/>
                <a:cs typeface="Arial"/>
              </a:rPr>
              <a:t>u</a:t>
            </a:r>
            <a:r>
              <a:rPr lang="en-US" altLang="ja-JP" sz="1400" b="1" dirty="0">
                <a:latin typeface="Arial"/>
                <a:cs typeface="Arial"/>
              </a:rPr>
              <a:t>ltie</a:t>
            </a:r>
            <a:r>
              <a:rPr lang="en-US" altLang="ja-JP" sz="1400" b="1" spc="-10" dirty="0">
                <a:latin typeface="Arial"/>
                <a:cs typeface="Arial"/>
              </a:rPr>
              <a:t>s</a:t>
            </a:r>
            <a:r>
              <a:rPr lang="ja-JP" altLang="en-US" sz="1400" spc="-700" dirty="0">
                <a:latin typeface="Gulim"/>
                <a:cs typeface="Gulim"/>
              </a:rPr>
              <a:t>：</a:t>
            </a:r>
            <a:endParaRPr lang="ja-JP" altLang="en-US" sz="1400" dirty="0"/>
          </a:p>
        </p:txBody>
      </p:sp>
      <p:sp>
        <p:nvSpPr>
          <p:cNvPr id="167" name="角丸四角形 166"/>
          <p:cNvSpPr>
            <a:spLocks noChangeArrowheads="1"/>
          </p:cNvSpPr>
          <p:nvPr/>
        </p:nvSpPr>
        <p:spPr bwMode="auto">
          <a:xfrm>
            <a:off x="264520" y="3319715"/>
            <a:ext cx="8631237" cy="2906713"/>
          </a:xfrm>
          <a:prstGeom prst="roundRect">
            <a:avLst>
              <a:gd name="adj" fmla="val 5227"/>
            </a:avLst>
          </a:prstGeom>
          <a:solidFill>
            <a:srgbClr val="FFFFFF"/>
          </a:solidFill>
          <a:ln w="57150" algn="ctr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ja-JP" dirty="0"/>
              <a:t>Arial  10-14</a:t>
            </a:r>
            <a:endParaRPr lang="ja-JP" altLang="en-US" dirty="0"/>
          </a:p>
        </p:txBody>
      </p:sp>
      <p:sp>
        <p:nvSpPr>
          <p:cNvPr id="166" name="角丸四角形 165"/>
          <p:cNvSpPr>
            <a:spLocks noChangeArrowheads="1"/>
          </p:cNvSpPr>
          <p:nvPr/>
        </p:nvSpPr>
        <p:spPr bwMode="auto">
          <a:xfrm>
            <a:off x="264519" y="1968443"/>
            <a:ext cx="8631238" cy="993775"/>
          </a:xfrm>
          <a:prstGeom prst="roundRect">
            <a:avLst>
              <a:gd name="adj" fmla="val 17671"/>
            </a:avLst>
          </a:prstGeom>
          <a:solidFill>
            <a:srgbClr val="DDF2FF"/>
          </a:solidFill>
          <a:ln w="57150" algn="ctr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ja-JP" dirty="0">
                <a:latin typeface="+mn-lt"/>
                <a:ea typeface="+mn-ea"/>
              </a:rPr>
              <a:t>Arial  10-14</a:t>
            </a:r>
            <a:endParaRPr lang="ja-JP" altLang="en-US" dirty="0">
              <a:latin typeface="+mn-lt"/>
              <a:ea typeface="+mn-ea"/>
            </a:endParaRPr>
          </a:p>
        </p:txBody>
      </p:sp>
      <p:sp>
        <p:nvSpPr>
          <p:cNvPr id="14345" name="正方形/長方形 55"/>
          <p:cNvSpPr>
            <a:spLocks noChangeArrowheads="1"/>
          </p:cNvSpPr>
          <p:nvPr/>
        </p:nvSpPr>
        <p:spPr bwMode="auto">
          <a:xfrm>
            <a:off x="246965" y="1621879"/>
            <a:ext cx="1850699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altLang="ja-JP" sz="1600" b="1" dirty="0">
                <a:solidFill>
                  <a:schemeClr val="bg1"/>
                </a:solidFill>
                <a:latin typeface="Calibri"/>
                <a:cs typeface="Calibri"/>
              </a:rPr>
              <a:t>- Aims</a:t>
            </a:r>
            <a:r>
              <a:rPr lang="en-US" altLang="ja-JP" sz="1600" b="1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altLang="ja-JP" sz="1600" b="1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lang="en-US" altLang="ja-JP" sz="1600" b="1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altLang="ja-JP" sz="1600" b="1" spc="-25" dirty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en-US" altLang="ja-JP" sz="1600" b="1" dirty="0">
                <a:solidFill>
                  <a:schemeClr val="bg1"/>
                </a:solidFill>
                <a:latin typeface="Calibri"/>
                <a:cs typeface="Calibri"/>
              </a:rPr>
              <a:t>esea</a:t>
            </a:r>
            <a:r>
              <a:rPr lang="en-US" altLang="ja-JP" sz="1600" b="1" spc="-20" dirty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en-US" altLang="ja-JP" sz="1600" b="1" dirty="0">
                <a:solidFill>
                  <a:schemeClr val="bg1"/>
                </a:solidFill>
                <a:latin typeface="Calibri"/>
                <a:cs typeface="Calibri"/>
              </a:rPr>
              <a:t>ch</a:t>
            </a:r>
            <a:r>
              <a:rPr lang="en-US" altLang="ja-JP" sz="1600" b="1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altLang="ja-JP" sz="1600" b="1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endParaRPr lang="en-US" altLang="ja-JP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46" name="正方形/長方形 16"/>
          <p:cNvSpPr>
            <a:spLocks noChangeArrowheads="1"/>
          </p:cNvSpPr>
          <p:nvPr/>
        </p:nvSpPr>
        <p:spPr bwMode="auto">
          <a:xfrm>
            <a:off x="265029" y="6343310"/>
            <a:ext cx="8886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chemeClr val="bg1"/>
                </a:solidFill>
                <a:latin typeface="Calibri" pitchFamily="34" charset="0"/>
              </a:rPr>
              <a:t>Please fill information such as URLs, research papers, etc., which you wish to publicize, in this section. </a:t>
            </a:r>
          </a:p>
        </p:txBody>
      </p:sp>
      <p:sp>
        <p:nvSpPr>
          <p:cNvPr id="14348" name="正方形/長方形 55"/>
          <p:cNvSpPr>
            <a:spLocks noChangeArrowheads="1"/>
          </p:cNvSpPr>
          <p:nvPr/>
        </p:nvSpPr>
        <p:spPr bwMode="auto">
          <a:xfrm>
            <a:off x="265028" y="3013734"/>
            <a:ext cx="10209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2065">
              <a:tabLst>
                <a:tab pos="105410" algn="l"/>
              </a:tabLst>
            </a:pPr>
            <a:r>
              <a:rPr lang="en-US" altLang="ja-JP" sz="1600" b="1" dirty="0">
                <a:solidFill>
                  <a:schemeClr val="bg1"/>
                </a:solidFill>
                <a:latin typeface="Calibri"/>
                <a:cs typeface="Calibri"/>
              </a:rPr>
              <a:t>- </a:t>
            </a:r>
            <a:r>
              <a:rPr lang="en-US" altLang="ja-JP" sz="1600" b="1" spc="-25" dirty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en-US" altLang="ja-JP" sz="1600" b="1" dirty="0">
                <a:solidFill>
                  <a:schemeClr val="bg1"/>
                </a:solidFill>
                <a:latin typeface="Calibri"/>
                <a:cs typeface="Calibri"/>
              </a:rPr>
              <a:t>esults -</a:t>
            </a:r>
            <a:endParaRPr lang="en-US" altLang="ja-JP" sz="16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2" name="テキスト ボックス 3"/>
          <p:cNvSpPr txBox="1">
            <a:spLocks noChangeArrowheads="1"/>
          </p:cNvSpPr>
          <p:nvPr/>
        </p:nvSpPr>
        <p:spPr bwMode="auto">
          <a:xfrm>
            <a:off x="2699792" y="33338"/>
            <a:ext cx="63367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ja-JP" sz="1200" b="1" dirty="0">
                <a:solidFill>
                  <a:schemeClr val="bg1"/>
                </a:solidFill>
                <a:latin typeface="Calibri" pitchFamily="34" charset="0"/>
              </a:rPr>
              <a:t>Materials and Structures Laboratory, Collaborative Research Projects</a:t>
            </a:r>
            <a:r>
              <a:rPr lang="ja-JP" altLang="en-US" sz="1200" b="1" dirty="0">
                <a:solidFill>
                  <a:schemeClr val="bg1"/>
                </a:solidFill>
                <a:latin typeface="Calibri" pitchFamily="34" charset="0"/>
              </a:rPr>
              <a:t>　</a:t>
            </a:r>
            <a:r>
              <a:rPr lang="en-US" altLang="ja-JP" sz="12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altLang="ja-JP" sz="1200" b="1" dirty="0" err="1">
                <a:solidFill>
                  <a:schemeClr val="bg1"/>
                </a:solidFill>
                <a:latin typeface="Calibri" pitchFamily="34" charset="0"/>
              </a:rPr>
              <a:t>No.</a:t>
            </a:r>
            <a:r>
              <a:rPr lang="en-US" altLang="ja-JP" sz="900" b="1" dirty="0" err="1">
                <a:solidFill>
                  <a:schemeClr val="bg1"/>
                </a:solidFill>
                <a:latin typeface="Calibri" pitchFamily="34" charset="0"/>
              </a:rPr>
              <a:t>XX</a:t>
            </a:r>
            <a:r>
              <a:rPr lang="en-US" altLang="ja-JP" sz="900" b="1" dirty="0">
                <a:solidFill>
                  <a:schemeClr val="bg1"/>
                </a:solidFill>
                <a:latin typeface="Calibri" pitchFamily="34" charset="0"/>
              </a:rPr>
              <a:t>(adoption number)</a:t>
            </a:r>
            <a:endParaRPr lang="ja-JP" altLang="en-US" sz="9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 bwMode="auto">
          <a:xfrm>
            <a:off x="249247" y="386239"/>
            <a:ext cx="8631228" cy="2214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en-US" altLang="ja-JP" sz="1200">
                <a:latin typeface="Arial" panose="020B0604020202020204" pitchFamily="34" charset="0"/>
                <a:cs typeface="Arial" panose="020B0604020202020204" pitchFamily="34" charset="0"/>
              </a:rPr>
              <a:t>CRP 2025</a:t>
            </a:r>
            <a:r>
              <a:rPr lang="ja-JP" altLang="en-US" sz="120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Category A or B</a:t>
            </a:r>
            <a:b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97006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/>
        </p:nvSpPr>
        <p:spPr bwMode="auto">
          <a:xfrm>
            <a:off x="265907" y="353678"/>
            <a:ext cx="8631237" cy="1274763"/>
          </a:xfrm>
          <a:prstGeom prst="roundRect">
            <a:avLst>
              <a:gd name="adj" fmla="val 12481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risscrossEtching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57150" algn="ctr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7" name="角丸四角形 166"/>
          <p:cNvSpPr>
            <a:spLocks noChangeArrowheads="1"/>
          </p:cNvSpPr>
          <p:nvPr/>
        </p:nvSpPr>
        <p:spPr bwMode="auto">
          <a:xfrm>
            <a:off x="265907" y="3358481"/>
            <a:ext cx="8631237" cy="2906713"/>
          </a:xfrm>
          <a:prstGeom prst="roundRect">
            <a:avLst>
              <a:gd name="adj" fmla="val 5227"/>
            </a:avLst>
          </a:prstGeom>
          <a:solidFill>
            <a:srgbClr val="FFFFFF"/>
          </a:solidFill>
          <a:ln w="57150" algn="ctr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6" name="角丸四角形 165"/>
          <p:cNvSpPr>
            <a:spLocks noChangeArrowheads="1"/>
          </p:cNvSpPr>
          <p:nvPr/>
        </p:nvSpPr>
        <p:spPr bwMode="auto">
          <a:xfrm>
            <a:off x="265906" y="1992515"/>
            <a:ext cx="8631238" cy="993775"/>
          </a:xfrm>
          <a:prstGeom prst="roundRect">
            <a:avLst>
              <a:gd name="adj" fmla="val 17671"/>
            </a:avLst>
          </a:prstGeom>
          <a:solidFill>
            <a:srgbClr val="DDF2FF"/>
          </a:solidFill>
          <a:ln w="57150" algn="ctr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249238" y="353678"/>
            <a:ext cx="8429625" cy="5927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3204" marR="427990" algn="just">
              <a:lnSpc>
                <a:spcPts val="2370"/>
              </a:lnSpc>
            </a:pPr>
            <a:endParaRPr lang="en-US" sz="2000" b="1" dirty="0">
              <a:latin typeface="Arial"/>
              <a:cs typeface="Arial"/>
            </a:endParaRPr>
          </a:p>
          <a:p>
            <a:pPr marL="243204" marR="427990" algn="just">
              <a:lnSpc>
                <a:spcPts val="2370"/>
              </a:lnSpc>
            </a:pPr>
            <a:r>
              <a:rPr sz="2000" b="1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ec</a:t>
            </a:r>
            <a:r>
              <a:rPr sz="2000" b="1" spc="5" dirty="0">
                <a:latin typeface="Arial"/>
                <a:cs typeface="Arial"/>
              </a:rPr>
              <a:t>t</a:t>
            </a:r>
            <a:r>
              <a:rPr sz="2000" b="1" dirty="0">
                <a:latin typeface="Arial"/>
                <a:cs typeface="Arial"/>
              </a:rPr>
              <a:t>ric-f</a:t>
            </a:r>
            <a:r>
              <a:rPr sz="2000" b="1" spc="-15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eld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control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Ferromagnetic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do</a:t>
            </a:r>
            <a:r>
              <a:rPr sz="2000" b="1" spc="-10" dirty="0">
                <a:latin typeface="Arial"/>
                <a:cs typeface="Arial"/>
              </a:rPr>
              <a:t>m</a:t>
            </a:r>
            <a:r>
              <a:rPr sz="2000" b="1" dirty="0">
                <a:latin typeface="Arial"/>
                <a:cs typeface="Arial"/>
              </a:rPr>
              <a:t>ain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 do</a:t>
            </a:r>
            <a:r>
              <a:rPr sz="2000" b="1" spc="-10" dirty="0">
                <a:latin typeface="Arial"/>
                <a:cs typeface="Arial"/>
              </a:rPr>
              <a:t>m</a:t>
            </a:r>
            <a:r>
              <a:rPr sz="2000" b="1" dirty="0">
                <a:latin typeface="Arial"/>
                <a:cs typeface="Arial"/>
              </a:rPr>
              <a:t>ain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30" dirty="0">
                <a:latin typeface="Arial"/>
                <a:cs typeface="Arial"/>
              </a:rPr>
              <a:t>w</a:t>
            </a:r>
            <a:r>
              <a:rPr sz="2000" b="1" dirty="0">
                <a:latin typeface="Arial"/>
                <a:cs typeface="Arial"/>
              </a:rPr>
              <a:t>al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s</a:t>
            </a:r>
            <a:endParaRPr sz="2000" dirty="0">
              <a:latin typeface="Arial"/>
              <a:cs typeface="Arial"/>
            </a:endParaRPr>
          </a:p>
          <a:p>
            <a:pPr marL="243204" marR="812165" algn="just">
              <a:spcBef>
                <a:spcPts val="20"/>
              </a:spcBef>
            </a:pPr>
            <a:r>
              <a:rPr b="1" dirty="0">
                <a:latin typeface="Arial"/>
                <a:cs typeface="Arial"/>
              </a:rPr>
              <a:t>P</a:t>
            </a:r>
            <a:r>
              <a:rPr b="1" spc="-10" dirty="0">
                <a:latin typeface="Arial"/>
                <a:cs typeface="Arial"/>
              </a:rPr>
              <a:t>r</a:t>
            </a:r>
            <a:r>
              <a:rPr b="1" dirty="0">
                <a:latin typeface="Arial"/>
                <a:cs typeface="Arial"/>
              </a:rPr>
              <a:t>oj</a:t>
            </a:r>
            <a:r>
              <a:rPr b="1" spc="-10" dirty="0">
                <a:latin typeface="Arial"/>
                <a:cs typeface="Arial"/>
              </a:rPr>
              <a:t>ec</a:t>
            </a:r>
            <a:r>
              <a:rPr b="1" dirty="0">
                <a:latin typeface="Arial"/>
                <a:cs typeface="Arial"/>
              </a:rPr>
              <a:t>t Coordin</a:t>
            </a:r>
            <a:r>
              <a:rPr b="1" spc="-10" dirty="0">
                <a:latin typeface="Arial"/>
                <a:cs typeface="Arial"/>
              </a:rPr>
              <a:t>a</a:t>
            </a:r>
            <a:r>
              <a:rPr b="1" dirty="0">
                <a:latin typeface="Arial"/>
                <a:cs typeface="Arial"/>
              </a:rPr>
              <a:t>tor</a:t>
            </a:r>
            <a:r>
              <a:rPr b="1" spc="-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N</a:t>
            </a:r>
            <a:r>
              <a:rPr b="1" spc="-15" dirty="0">
                <a:latin typeface="Arial"/>
                <a:cs typeface="Arial"/>
              </a:rPr>
              <a:t>a</a:t>
            </a:r>
            <a:r>
              <a:rPr b="1" spc="-10" dirty="0">
                <a:latin typeface="Arial"/>
                <a:cs typeface="Arial"/>
              </a:rPr>
              <a:t>me</a:t>
            </a:r>
            <a:r>
              <a:rPr spc="-900" dirty="0">
                <a:latin typeface="Gulim"/>
                <a:cs typeface="Gulim"/>
              </a:rPr>
              <a:t>：</a:t>
            </a:r>
            <a:r>
              <a:rPr spc="-75" dirty="0">
                <a:latin typeface="Gulim"/>
                <a:cs typeface="Gulim"/>
              </a:rPr>
              <a:t> </a:t>
            </a:r>
            <a:r>
              <a:rPr b="1" dirty="0">
                <a:latin typeface="Arial"/>
                <a:cs typeface="Arial"/>
              </a:rPr>
              <a:t>S</a:t>
            </a:r>
            <a:r>
              <a:rPr b="1" spc="-10" dirty="0">
                <a:latin typeface="Arial"/>
                <a:cs typeface="Arial"/>
              </a:rPr>
              <a:t>e</a:t>
            </a:r>
            <a:r>
              <a:rPr b="1" dirty="0">
                <a:latin typeface="Arial"/>
                <a:cs typeface="Arial"/>
              </a:rPr>
              <a:t>ba</a:t>
            </a:r>
            <a:r>
              <a:rPr b="1" spc="-10" dirty="0">
                <a:latin typeface="Arial"/>
                <a:cs typeface="Arial"/>
              </a:rPr>
              <a:t>s</a:t>
            </a:r>
            <a:r>
              <a:rPr b="1" dirty="0">
                <a:latin typeface="Arial"/>
                <a:cs typeface="Arial"/>
              </a:rPr>
              <a:t>tia</a:t>
            </a:r>
            <a:r>
              <a:rPr b="1" spc="-10" dirty="0">
                <a:latin typeface="Arial"/>
                <a:cs typeface="Arial"/>
              </a:rPr>
              <a:t>a</a:t>
            </a:r>
            <a:r>
              <a:rPr b="1" dirty="0">
                <a:latin typeface="Arial"/>
                <a:cs typeface="Arial"/>
              </a:rPr>
              <a:t>n</a:t>
            </a:r>
            <a:r>
              <a:rPr b="1" spc="5" dirty="0">
                <a:latin typeface="Arial"/>
                <a:cs typeface="Arial"/>
              </a:rPr>
              <a:t> </a:t>
            </a:r>
            <a:r>
              <a:rPr b="1" spc="-45" dirty="0">
                <a:latin typeface="Arial"/>
                <a:cs typeface="Arial"/>
              </a:rPr>
              <a:t>v</a:t>
            </a:r>
            <a:r>
              <a:rPr b="1" spc="-10" dirty="0">
                <a:latin typeface="Arial"/>
                <a:cs typeface="Arial"/>
              </a:rPr>
              <a:t>a</a:t>
            </a:r>
            <a:r>
              <a:rPr b="1" dirty="0">
                <a:latin typeface="Arial"/>
                <a:cs typeface="Arial"/>
              </a:rPr>
              <a:t>n</a:t>
            </a:r>
            <a:r>
              <a:rPr b="1" spc="4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Dij</a:t>
            </a:r>
            <a:r>
              <a:rPr b="1" spc="-10" dirty="0">
                <a:latin typeface="Arial"/>
                <a:cs typeface="Arial"/>
              </a:rPr>
              <a:t>ke</a:t>
            </a:r>
            <a:r>
              <a:rPr b="1" dirty="0">
                <a:latin typeface="Arial"/>
                <a:cs typeface="Arial"/>
              </a:rPr>
              <a:t>n</a:t>
            </a:r>
            <a:r>
              <a:rPr b="1" spc="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(</a:t>
            </a:r>
            <a:r>
              <a:rPr b="1" spc="-55" dirty="0">
                <a:latin typeface="Arial"/>
                <a:cs typeface="Arial"/>
              </a:rPr>
              <a:t>A</a:t>
            </a:r>
            <a:r>
              <a:rPr b="1" spc="-10" dirty="0">
                <a:latin typeface="Arial"/>
                <a:cs typeface="Arial"/>
              </a:rPr>
              <a:t>a</a:t>
            </a:r>
            <a:r>
              <a:rPr b="1" dirty="0">
                <a:latin typeface="Arial"/>
                <a:cs typeface="Arial"/>
              </a:rPr>
              <a:t>lto</a:t>
            </a:r>
            <a:r>
              <a:rPr b="1" spc="5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Uni</a:t>
            </a:r>
            <a:r>
              <a:rPr b="1" spc="-45" dirty="0">
                <a:latin typeface="Arial"/>
                <a:cs typeface="Arial"/>
              </a:rPr>
              <a:t>v</a:t>
            </a:r>
            <a:r>
              <a:rPr b="1" spc="-10" dirty="0">
                <a:latin typeface="Arial"/>
                <a:cs typeface="Arial"/>
              </a:rPr>
              <a:t>e</a:t>
            </a:r>
            <a:r>
              <a:rPr b="1" dirty="0">
                <a:latin typeface="Arial"/>
                <a:cs typeface="Arial"/>
              </a:rPr>
              <a:t>r</a:t>
            </a:r>
            <a:r>
              <a:rPr b="1" spc="-15" dirty="0">
                <a:latin typeface="Arial"/>
                <a:cs typeface="Arial"/>
              </a:rPr>
              <a:t>s</a:t>
            </a:r>
            <a:r>
              <a:rPr b="1" dirty="0">
                <a:latin typeface="Arial"/>
                <a:cs typeface="Arial"/>
              </a:rPr>
              <a:t>it</a:t>
            </a:r>
            <a:r>
              <a:rPr b="1" spc="-20" dirty="0">
                <a:latin typeface="Arial"/>
                <a:cs typeface="Arial"/>
              </a:rPr>
              <a:t>y</a:t>
            </a:r>
            <a:r>
              <a:rPr b="1" dirty="0">
                <a:latin typeface="Arial"/>
                <a:cs typeface="Arial"/>
              </a:rPr>
              <a:t>)</a:t>
            </a:r>
            <a:endParaRPr dirty="0">
              <a:latin typeface="Arial"/>
              <a:cs typeface="Arial"/>
            </a:endParaRPr>
          </a:p>
          <a:p>
            <a:pPr marL="244475" marR="2478405" algn="just">
              <a:spcBef>
                <a:spcPts val="15"/>
              </a:spcBef>
            </a:pPr>
            <a:r>
              <a:rPr sz="1400" b="1" spc="15" dirty="0">
                <a:latin typeface="Arial"/>
                <a:cs typeface="Arial"/>
              </a:rPr>
              <a:t>M</a:t>
            </a:r>
            <a:r>
              <a:rPr sz="1400" b="1" dirty="0">
                <a:latin typeface="Arial"/>
                <a:cs typeface="Arial"/>
              </a:rPr>
              <a:t>SL</a:t>
            </a:r>
            <a:r>
              <a:rPr sz="1400" b="1" spc="-6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F</a:t>
            </a:r>
            <a:r>
              <a:rPr sz="1400" b="1" dirty="0">
                <a:latin typeface="Arial"/>
                <a:cs typeface="Arial"/>
              </a:rPr>
              <a:t>ac</a:t>
            </a:r>
            <a:r>
              <a:rPr sz="1400" b="1" spc="-10" dirty="0">
                <a:latin typeface="Arial"/>
                <a:cs typeface="Arial"/>
              </a:rPr>
              <a:t>u</a:t>
            </a:r>
            <a:r>
              <a:rPr sz="1400" b="1" dirty="0">
                <a:latin typeface="Arial"/>
                <a:cs typeface="Arial"/>
              </a:rPr>
              <a:t>ltie</a:t>
            </a:r>
            <a:r>
              <a:rPr sz="1400" b="1" spc="-10" dirty="0">
                <a:latin typeface="Arial"/>
                <a:cs typeface="Arial"/>
              </a:rPr>
              <a:t>s</a:t>
            </a:r>
            <a:r>
              <a:rPr sz="1400" spc="-700" dirty="0">
                <a:latin typeface="Gulim"/>
                <a:cs typeface="Gulim"/>
              </a:rPr>
              <a:t>：</a:t>
            </a:r>
            <a:r>
              <a:rPr sz="1400" spc="-114" dirty="0">
                <a:latin typeface="Gulim"/>
                <a:cs typeface="Gulim"/>
              </a:rPr>
              <a:t> </a:t>
            </a:r>
            <a:r>
              <a:rPr sz="1400" b="1" spc="-114" dirty="0">
                <a:latin typeface="Arial"/>
                <a:cs typeface="Arial"/>
              </a:rPr>
              <a:t>T</a:t>
            </a:r>
            <a:r>
              <a:rPr sz="1400" b="1" spc="-10" dirty="0">
                <a:latin typeface="Arial"/>
                <a:cs typeface="Arial"/>
              </a:rPr>
              <a:t>o</a:t>
            </a:r>
            <a:r>
              <a:rPr sz="1400" b="1" dirty="0">
                <a:latin typeface="Arial"/>
                <a:cs typeface="Arial"/>
              </a:rPr>
              <a:t>m</a:t>
            </a:r>
            <a:r>
              <a:rPr sz="1400" b="1" spc="-10" dirty="0">
                <a:latin typeface="Arial"/>
                <a:cs typeface="Arial"/>
              </a:rPr>
              <a:t>o</a:t>
            </a:r>
            <a:r>
              <a:rPr sz="1400" b="1" spc="-50" dirty="0">
                <a:latin typeface="Arial"/>
                <a:cs typeface="Arial"/>
              </a:rPr>
              <a:t>y</a:t>
            </a:r>
            <a:r>
              <a:rPr sz="1400" b="1" dirty="0">
                <a:latin typeface="Arial"/>
                <a:cs typeface="Arial"/>
              </a:rPr>
              <a:t>asu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b="1" spc="-114" dirty="0" err="1">
                <a:latin typeface="Arial"/>
                <a:cs typeface="Arial"/>
              </a:rPr>
              <a:t>T</a:t>
            </a:r>
            <a:r>
              <a:rPr sz="1400" b="1" dirty="0" err="1">
                <a:latin typeface="Arial"/>
                <a:cs typeface="Arial"/>
              </a:rPr>
              <a:t>a</a:t>
            </a:r>
            <a:r>
              <a:rPr sz="1400" b="1" spc="-10" dirty="0" err="1">
                <a:latin typeface="Arial"/>
                <a:cs typeface="Arial"/>
              </a:rPr>
              <a:t>n</a:t>
            </a:r>
            <a:r>
              <a:rPr sz="1400" b="1" dirty="0" err="1">
                <a:latin typeface="Arial"/>
                <a:cs typeface="Arial"/>
              </a:rPr>
              <a:t>i</a:t>
            </a:r>
            <a:r>
              <a:rPr sz="1400" b="1" spc="-50" dirty="0" err="1">
                <a:latin typeface="Arial"/>
                <a:cs typeface="Arial"/>
              </a:rPr>
              <a:t>y</a:t>
            </a:r>
            <a:r>
              <a:rPr sz="1400" b="1" dirty="0" err="1">
                <a:latin typeface="Arial"/>
                <a:cs typeface="Arial"/>
              </a:rPr>
              <a:t>ama</a:t>
            </a:r>
            <a:endParaRPr lang="en-US" sz="1400" b="1" dirty="0">
              <a:latin typeface="Arial"/>
              <a:cs typeface="Arial"/>
            </a:endParaRPr>
          </a:p>
          <a:p>
            <a:pPr marL="244475" marR="2478405" algn="just">
              <a:spcBef>
                <a:spcPts val="15"/>
              </a:spcBef>
            </a:pPr>
            <a:endParaRPr sz="1000" dirty="0"/>
          </a:p>
          <a:p>
            <a:pPr>
              <a:lnSpc>
                <a:spcPts val="1100"/>
              </a:lnSpc>
              <a:spcBef>
                <a:spcPts val="55"/>
              </a:spcBef>
            </a:pPr>
            <a:endParaRPr sz="1100" dirty="0"/>
          </a:p>
          <a:p>
            <a:pPr marL="105410" indent="-93345">
              <a:buFont typeface="Calibri"/>
              <a:buChar char="-"/>
              <a:tabLst>
                <a:tab pos="105410" algn="l"/>
              </a:tabLst>
            </a:pPr>
            <a:r>
              <a:rPr sz="1600" b="1" dirty="0">
                <a:solidFill>
                  <a:schemeClr val="bg1"/>
                </a:solidFill>
                <a:latin typeface="Calibri"/>
                <a:cs typeface="Calibri"/>
              </a:rPr>
              <a:t>Aims</a:t>
            </a:r>
            <a:r>
              <a:rPr sz="1600" b="1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1600" b="1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sz="1600" b="1" dirty="0">
                <a:solidFill>
                  <a:schemeClr val="bg1"/>
                </a:solidFill>
                <a:latin typeface="Calibri"/>
                <a:cs typeface="Calibri"/>
              </a:rPr>
              <a:t>esea</a:t>
            </a:r>
            <a:r>
              <a:rPr sz="1600" b="1" spc="-20" dirty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sz="1600" b="1" dirty="0">
                <a:solidFill>
                  <a:schemeClr val="bg1"/>
                </a:solidFill>
                <a:latin typeface="Calibri"/>
                <a:cs typeface="Calibri"/>
              </a:rPr>
              <a:t>ch</a:t>
            </a:r>
            <a:r>
              <a:rPr sz="1600" b="1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endParaRPr sz="1600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30"/>
              </a:spcBef>
              <a:buFont typeface="Calibri"/>
              <a:buChar char="-"/>
            </a:pPr>
            <a:endParaRPr sz="700" dirty="0"/>
          </a:p>
          <a:p>
            <a:pPr marL="198120" marR="12700" algn="just"/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he</a:t>
            </a:r>
            <a:r>
              <a:rPr sz="1400" spc="17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ro</a:t>
            </a:r>
            <a:r>
              <a:rPr sz="1400" spc="-15" dirty="0">
                <a:latin typeface="Arial"/>
                <a:cs typeface="Arial"/>
              </a:rPr>
              <a:t>j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ai</a:t>
            </a:r>
            <a:r>
              <a:rPr sz="1400" spc="-2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1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el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ci</a:t>
            </a:r>
            <a:r>
              <a:rPr sz="1400" spc="-15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17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he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ph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dirty="0">
                <a:latin typeface="Arial"/>
                <a:cs typeface="Arial"/>
              </a:rPr>
              <a:t>si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eh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nd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rai</a:t>
            </a:r>
            <a:r>
              <a:rPr sz="1400" spc="-15" dirty="0">
                <a:latin typeface="Arial"/>
                <a:cs typeface="Arial"/>
              </a:rPr>
              <a:t>n-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upl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17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ro</a:t>
            </a:r>
            <a:r>
              <a:rPr sz="1400" spc="-2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ag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et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-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oel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tr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do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ai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 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ult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oic</a:t>
            </a:r>
            <a:r>
              <a:rPr sz="1400" spc="12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u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s.</a:t>
            </a:r>
            <a:r>
              <a:rPr sz="1400" spc="12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la</a:t>
            </a:r>
            <a:r>
              <a:rPr sz="1400" spc="-8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1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he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bility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agn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</a:t>
            </a:r>
            <a:r>
              <a:rPr sz="1400" spc="-2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alls</a:t>
            </a:r>
            <a:r>
              <a:rPr sz="1400" spc="1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y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el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ric</a:t>
            </a:r>
            <a:r>
              <a:rPr sz="1400" spc="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eld 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ithout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si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gn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fie</a:t>
            </a:r>
            <a:r>
              <a:rPr sz="1400" spc="-1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15" dirty="0">
                <a:latin typeface="Arial"/>
                <a:cs typeface="Arial"/>
              </a:rPr>
              <a:t>-</a:t>
            </a:r>
            <a:r>
              <a:rPr sz="1400" dirty="0">
                <a:latin typeface="Arial"/>
                <a:cs typeface="Arial"/>
              </a:rPr>
              <a:t>po</a:t>
            </a:r>
            <a:r>
              <a:rPr sz="1400" spc="-1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ar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zed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rr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nt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ill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2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ss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.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his </a:t>
            </a:r>
            <a:r>
              <a:rPr sz="1400" spc="-5" dirty="0">
                <a:latin typeface="Arial"/>
                <a:cs typeface="Arial"/>
              </a:rPr>
              <a:t>ne</a:t>
            </a:r>
            <a:r>
              <a:rPr sz="1400" dirty="0">
                <a:latin typeface="Arial"/>
                <a:cs typeface="Arial"/>
              </a:rPr>
              <a:t>w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dri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ing</a:t>
            </a:r>
            <a:r>
              <a:rPr sz="1400" spc="-10" dirty="0">
                <a:latin typeface="Arial"/>
                <a:cs typeface="Arial"/>
              </a:rPr>
              <a:t> m</a:t>
            </a:r>
            <a:r>
              <a:rPr sz="1400" dirty="0">
                <a:latin typeface="Arial"/>
                <a:cs typeface="Arial"/>
              </a:rPr>
              <a:t>echanism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ill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ide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-po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er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alterna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design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spintronic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ice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.</a:t>
            </a:r>
          </a:p>
          <a:p>
            <a:pPr>
              <a:lnSpc>
                <a:spcPts val="1200"/>
              </a:lnSpc>
              <a:spcBef>
                <a:spcPts val="6"/>
              </a:spcBef>
            </a:pPr>
            <a:endParaRPr sz="1200" dirty="0"/>
          </a:p>
          <a:p>
            <a:pPr marL="105410" indent="-93345">
              <a:buFont typeface="Calibri"/>
              <a:buChar char="-"/>
              <a:tabLst>
                <a:tab pos="105410" algn="l"/>
              </a:tabLst>
            </a:pPr>
            <a:r>
              <a:rPr sz="1600" b="1" spc="-25" dirty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sz="1600" b="1" dirty="0">
                <a:solidFill>
                  <a:schemeClr val="bg1"/>
                </a:solidFill>
                <a:latin typeface="Calibri"/>
                <a:cs typeface="Calibri"/>
              </a:rPr>
              <a:t>esults</a:t>
            </a:r>
            <a:r>
              <a:rPr lang="ja-JP" altLang="en-US" sz="1600" b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endParaRPr sz="1600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lnSpc>
                <a:spcPts val="1400"/>
              </a:lnSpc>
              <a:spcBef>
                <a:spcPts val="81"/>
              </a:spcBef>
            </a:pPr>
            <a:endParaRPr sz="1400" dirty="0"/>
          </a:p>
          <a:p>
            <a:pPr marL="269875" marR="3946525" algn="just"/>
            <a:r>
              <a:rPr sz="1400" spc="-10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ersible 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gn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tic  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n  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all 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ot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on 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urely dri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en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y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el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tr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elds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hie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ed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2</a:t>
            </a:r>
            <a:r>
              <a:rPr sz="1400" dirty="0">
                <a:latin typeface="Arial"/>
                <a:cs typeface="Arial"/>
              </a:rPr>
              <a:t>0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m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k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Fe </a:t>
            </a:r>
            <a:r>
              <a:rPr sz="1400" dirty="0">
                <a:latin typeface="Arial"/>
                <a:cs typeface="Arial"/>
              </a:rPr>
              <a:t>fil</a:t>
            </a:r>
            <a:r>
              <a:rPr sz="1400" spc="-5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s  </a:t>
            </a:r>
            <a:r>
              <a:rPr sz="1400" spc="-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at  </a:t>
            </a:r>
            <a:r>
              <a:rPr sz="1400" spc="-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e  </a:t>
            </a:r>
            <a:r>
              <a:rPr sz="1400" spc="-1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ep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ta</a:t>
            </a:r>
            <a:r>
              <a:rPr sz="1400" spc="-20" dirty="0">
                <a:latin typeface="Arial"/>
                <a:cs typeface="Arial"/>
              </a:rPr>
              <a:t>x</a:t>
            </a:r>
            <a:r>
              <a:rPr sz="1400" dirty="0">
                <a:latin typeface="Arial"/>
                <a:cs typeface="Arial"/>
              </a:rPr>
              <a:t>ially  </a:t>
            </a:r>
            <a:r>
              <a:rPr sz="1400" spc="-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gro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n  </a:t>
            </a:r>
            <a:r>
              <a:rPr sz="1400" spc="-16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o  </a:t>
            </a:r>
            <a:r>
              <a:rPr sz="1400" spc="-1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oe</a:t>
            </a:r>
            <a:r>
              <a:rPr sz="1400" spc="-1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tr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 sing</a:t>
            </a:r>
            <a:r>
              <a:rPr sz="1400" spc="-1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-</a:t>
            </a:r>
            <a:r>
              <a:rPr sz="1400" dirty="0">
                <a:latin typeface="Arial"/>
                <a:cs typeface="Arial"/>
              </a:rPr>
              <a:t>cr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al  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5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350" spc="30" baseline="-21604" dirty="0">
                <a:latin typeface="Arial"/>
                <a:cs typeface="Arial"/>
              </a:rPr>
              <a:t>3    </a:t>
            </a:r>
            <a:r>
              <a:rPr sz="1350" spc="-104" baseline="-2160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b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ra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s  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us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ng  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ol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cu</a:t>
            </a:r>
            <a:r>
              <a:rPr sz="1400" spc="-1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ar </a:t>
            </a:r>
            <a:r>
              <a:rPr sz="1400" spc="-5" dirty="0">
                <a:latin typeface="Arial"/>
                <a:cs typeface="Arial"/>
              </a:rPr>
              <a:t>bea</a:t>
            </a:r>
            <a:r>
              <a:rPr sz="1400" dirty="0">
                <a:latin typeface="Arial"/>
                <a:cs typeface="Arial"/>
              </a:rPr>
              <a:t>m  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ep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ta</a:t>
            </a:r>
            <a:r>
              <a:rPr sz="1400" spc="-10" dirty="0">
                <a:latin typeface="Arial"/>
                <a:cs typeface="Arial"/>
              </a:rPr>
              <a:t>x</a:t>
            </a:r>
            <a:r>
              <a:rPr sz="1400" spc="-125" dirty="0">
                <a:latin typeface="Arial"/>
                <a:cs typeface="Arial"/>
              </a:rPr>
              <a:t>y</a:t>
            </a:r>
            <a:r>
              <a:rPr sz="1400" dirty="0">
                <a:latin typeface="Arial"/>
                <a:cs typeface="Arial"/>
              </a:rPr>
              <a:t>.  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e  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ra</a:t>
            </a:r>
            <a:r>
              <a:rPr sz="1400" spc="-15" dirty="0">
                <a:latin typeface="Arial"/>
                <a:cs typeface="Arial"/>
              </a:rPr>
              <a:t>g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al  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5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350" spc="30" baseline="-21604" dirty="0">
                <a:latin typeface="Arial"/>
                <a:cs typeface="Arial"/>
              </a:rPr>
              <a:t>3   </a:t>
            </a:r>
            <a:r>
              <a:rPr sz="1350" spc="142" baseline="-21604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u</a:t>
            </a:r>
            <a:r>
              <a:rPr sz="1400" spc="-1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s c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ns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t  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f  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5" dirty="0">
                <a:latin typeface="Arial"/>
                <a:cs typeface="Arial"/>
              </a:rPr>
              <a:t>na</a:t>
            </a:r>
            <a:r>
              <a:rPr sz="1400" dirty="0">
                <a:latin typeface="Arial"/>
                <a:cs typeface="Arial"/>
              </a:rPr>
              <a:t>ti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  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ai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s  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ith  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-p</a:t>
            </a:r>
            <a:r>
              <a:rPr sz="1400" spc="-1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e  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(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- do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n)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-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-pl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ne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(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-</a:t>
            </a:r>
            <a:r>
              <a:rPr sz="1400" spc="-15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n)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pol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10" dirty="0">
                <a:latin typeface="Arial"/>
                <a:cs typeface="Arial"/>
              </a:rPr>
              <a:t>z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.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An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-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-pl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ne    el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ct</a:t>
            </a:r>
            <a:r>
              <a:rPr sz="1400" dirty="0">
                <a:latin typeface="Arial"/>
                <a:cs typeface="Arial"/>
              </a:rPr>
              <a:t>ric  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fie</a:t>
            </a:r>
            <a:r>
              <a:rPr sz="1400" spc="-15" dirty="0">
                <a:latin typeface="Arial"/>
                <a:cs typeface="Arial"/>
              </a:rPr>
              <a:t>l</a:t>
            </a:r>
            <a:r>
              <a:rPr sz="1400" dirty="0">
                <a:latin typeface="Arial"/>
                <a:cs typeface="Arial"/>
              </a:rPr>
              <a:t>d   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rally   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es   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he f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rr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el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tr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15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ary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et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een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-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5" dirty="0">
                <a:latin typeface="Arial"/>
                <a:cs typeface="Arial"/>
              </a:rPr>
              <a:t> c</a:t>
            </a:r>
            <a:r>
              <a:rPr sz="1400" spc="-15" dirty="0">
                <a:latin typeface="Arial"/>
                <a:cs typeface="Arial"/>
              </a:rPr>
              <a:t>-</a:t>
            </a:r>
            <a:r>
              <a:rPr sz="1400" dirty="0">
                <a:latin typeface="Arial"/>
                <a:cs typeface="Arial"/>
              </a:rPr>
              <a:t>do</a:t>
            </a:r>
            <a:r>
              <a:rPr sz="1400" spc="-2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ai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. 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his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3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pl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he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gn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ain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all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e </a:t>
            </a:r>
            <a:r>
              <a:rPr sz="1400" spc="-10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film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el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ically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pin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ed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he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dirty="0">
                <a:latin typeface="Arial"/>
                <a:cs typeface="Arial"/>
              </a:rPr>
              <a:t>oel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tr</a:t>
            </a:r>
            <a:r>
              <a:rPr sz="1400" spc="-15" dirty="0">
                <a:latin typeface="Arial"/>
                <a:cs typeface="Arial"/>
              </a:rPr>
              <a:t>i</a:t>
            </a:r>
            <a:r>
              <a:rPr sz="1400" dirty="0">
                <a:latin typeface="Arial"/>
                <a:cs typeface="Arial"/>
              </a:rPr>
              <a:t>c boundar</a:t>
            </a:r>
            <a:r>
              <a:rPr sz="1400" spc="-130" dirty="0">
                <a:latin typeface="Arial"/>
                <a:cs typeface="Arial"/>
              </a:rPr>
              <a:t>y</a:t>
            </a:r>
            <a:r>
              <a:rPr sz="1400" dirty="0">
                <a:latin typeface="Arial"/>
                <a:cs typeface="Arial"/>
              </a:rPr>
              <a:t>.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ctrTitle"/>
          </p:nvPr>
        </p:nvSpPr>
        <p:spPr>
          <a:xfrm>
            <a:off x="251520" y="409218"/>
            <a:ext cx="8631228" cy="221460"/>
          </a:xfrm>
          <a:noFill/>
          <a:ln w="38100"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t">
            <a:noAutofit/>
          </a:bodyPr>
          <a:lstStyle/>
          <a:p>
            <a:pPr algn="l" eaLnBrk="1" hangingPunct="1">
              <a:defRPr/>
            </a:pP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International CRP 20XX</a:t>
            </a: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Category A</a:t>
            </a:r>
            <a:b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</a:p>
        </p:txBody>
      </p:sp>
      <p:sp>
        <p:nvSpPr>
          <p:cNvPr id="16" name="object 5"/>
          <p:cNvSpPr/>
          <p:nvPr/>
        </p:nvSpPr>
        <p:spPr>
          <a:xfrm>
            <a:off x="5398008" y="4759127"/>
            <a:ext cx="2918460" cy="15144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4"/>
          <p:cNvSpPr/>
          <p:nvPr/>
        </p:nvSpPr>
        <p:spPr>
          <a:xfrm>
            <a:off x="5642483" y="3465237"/>
            <a:ext cx="2169922" cy="12316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3"/>
          <p:cNvSpPr txBox="1"/>
          <p:nvPr/>
        </p:nvSpPr>
        <p:spPr>
          <a:xfrm>
            <a:off x="302160" y="6374620"/>
            <a:ext cx="2696845" cy="171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1000" spc="-10" dirty="0">
                <a:solidFill>
                  <a:schemeClr val="bg1"/>
                </a:solidFill>
                <a:latin typeface="Calibri"/>
                <a:cs typeface="Calibri"/>
              </a:rPr>
              <a:t>Web</a:t>
            </a:r>
            <a:r>
              <a:rPr sz="10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chemeClr val="bg1"/>
                </a:solidFill>
                <a:latin typeface="Calibri"/>
                <a:cs typeface="Calibri"/>
              </a:rPr>
              <a:t>page:</a:t>
            </a:r>
            <a:r>
              <a:rPr sz="10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chemeClr val="bg1"/>
                </a:solidFill>
                <a:latin typeface="Calibri"/>
                <a:cs typeface="Calibri"/>
              </a:rPr>
              <a:t>http:</a:t>
            </a:r>
            <a:r>
              <a:rPr sz="1000" spc="-10" dirty="0">
                <a:solidFill>
                  <a:schemeClr val="bg1"/>
                </a:solidFill>
                <a:latin typeface="Calibri"/>
                <a:cs typeface="Calibri"/>
              </a:rPr>
              <a:t>/</a:t>
            </a:r>
            <a:r>
              <a:rPr sz="1000" spc="-5" dirty="0">
                <a:solidFill>
                  <a:schemeClr val="bg1"/>
                </a:solidFill>
                <a:latin typeface="Calibri"/>
                <a:cs typeface="Calibri"/>
              </a:rPr>
              <a:t>/phy</a:t>
            </a:r>
            <a:r>
              <a:rPr sz="1000" spc="-10" dirty="0">
                <a:solidFill>
                  <a:schemeClr val="bg1"/>
                </a:solidFill>
                <a:latin typeface="Calibri"/>
                <a:cs typeface="Calibri"/>
              </a:rPr>
              <a:t>s</a:t>
            </a:r>
            <a:r>
              <a:rPr sz="1000" spc="-5" dirty="0">
                <a:solidFill>
                  <a:schemeClr val="bg1"/>
                </a:solidFill>
                <a:latin typeface="Calibri"/>
                <a:cs typeface="Calibri"/>
              </a:rPr>
              <a:t>ic</a:t>
            </a:r>
            <a:r>
              <a:rPr sz="1000" spc="-15" dirty="0">
                <a:solidFill>
                  <a:schemeClr val="bg1"/>
                </a:solidFill>
                <a:latin typeface="Calibri"/>
                <a:cs typeface="Calibri"/>
              </a:rPr>
              <a:t>s</a:t>
            </a:r>
            <a:r>
              <a:rPr sz="1000" spc="-5" dirty="0">
                <a:solidFill>
                  <a:schemeClr val="bg1"/>
                </a:solidFill>
                <a:latin typeface="Calibri"/>
                <a:cs typeface="Calibri"/>
              </a:rPr>
              <a:t>.aalto.f</a:t>
            </a:r>
            <a:r>
              <a:rPr sz="1000" spc="-10" dirty="0">
                <a:solidFill>
                  <a:schemeClr val="bg1"/>
                </a:solidFill>
                <a:latin typeface="Calibri"/>
                <a:cs typeface="Calibri"/>
              </a:rPr>
              <a:t>i</a:t>
            </a:r>
            <a:r>
              <a:rPr sz="1000" spc="-5" dirty="0">
                <a:solidFill>
                  <a:schemeClr val="bg1"/>
                </a:solidFill>
                <a:latin typeface="Calibri"/>
                <a:cs typeface="Calibri"/>
              </a:rPr>
              <a:t>/grou</a:t>
            </a:r>
            <a:r>
              <a:rPr sz="1000" spc="-10" dirty="0">
                <a:solidFill>
                  <a:schemeClr val="bg1"/>
                </a:solidFill>
                <a:latin typeface="Calibri"/>
                <a:cs typeface="Calibri"/>
              </a:rPr>
              <a:t>ps</a:t>
            </a:r>
            <a:r>
              <a:rPr sz="1000" spc="-5" dirty="0">
                <a:solidFill>
                  <a:schemeClr val="bg1"/>
                </a:solidFill>
                <a:latin typeface="Calibri"/>
                <a:cs typeface="Calibri"/>
              </a:rPr>
              <a:t>/nan</a:t>
            </a:r>
            <a:r>
              <a:rPr sz="1000" spc="-10" dirty="0">
                <a:solidFill>
                  <a:schemeClr val="bg1"/>
                </a:solidFill>
                <a:latin typeface="Calibri"/>
                <a:cs typeface="Calibri"/>
              </a:rPr>
              <a:t>os</a:t>
            </a:r>
            <a:r>
              <a:rPr sz="1000" spc="-5" dirty="0">
                <a:solidFill>
                  <a:schemeClr val="bg1"/>
                </a:solidFill>
                <a:latin typeface="Calibri"/>
                <a:cs typeface="Calibri"/>
              </a:rPr>
              <a:t>pin/</a:t>
            </a:r>
            <a:endParaRPr sz="1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03178" y="2230878"/>
            <a:ext cx="3921743" cy="144655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8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Sample</a:t>
            </a:r>
            <a:endParaRPr kumimoji="1" lang="ja-JP" altLang="en-US" sz="8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テキスト ボックス 3"/>
          <p:cNvSpPr txBox="1">
            <a:spLocks noChangeArrowheads="1"/>
          </p:cNvSpPr>
          <p:nvPr/>
        </p:nvSpPr>
        <p:spPr bwMode="auto">
          <a:xfrm>
            <a:off x="2411760" y="33338"/>
            <a:ext cx="64807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ja-JP" sz="1200" b="1" dirty="0">
                <a:solidFill>
                  <a:schemeClr val="bg1"/>
                </a:solidFill>
                <a:latin typeface="Calibri" pitchFamily="34" charset="0"/>
              </a:rPr>
              <a:t>Materials and Structures Laboratory, Collaborative Research Projects</a:t>
            </a:r>
            <a:r>
              <a:rPr lang="ja-JP" altLang="en-US" sz="1200" b="1" dirty="0">
                <a:solidFill>
                  <a:schemeClr val="bg1"/>
                </a:solidFill>
                <a:latin typeface="Calibri" pitchFamily="34" charset="0"/>
              </a:rPr>
              <a:t>　</a:t>
            </a:r>
            <a:r>
              <a:rPr lang="en-US" altLang="ja-JP" sz="1200" b="1" dirty="0">
                <a:solidFill>
                  <a:schemeClr val="bg1"/>
                </a:solidFill>
                <a:latin typeface="Calibri" pitchFamily="34" charset="0"/>
              </a:rPr>
              <a:t> No.</a:t>
            </a:r>
            <a:r>
              <a:rPr lang="ja-JP" altLang="en-US" sz="900" b="1" dirty="0">
                <a:solidFill>
                  <a:schemeClr val="bg1"/>
                </a:solidFill>
                <a:latin typeface="Calibri" pitchFamily="34" charset="0"/>
              </a:rPr>
              <a:t>○○</a:t>
            </a:r>
            <a:r>
              <a:rPr lang="en-US" altLang="ja-JP" sz="900" b="1" dirty="0">
                <a:solidFill>
                  <a:schemeClr val="bg1"/>
                </a:solidFill>
                <a:latin typeface="Calibri" pitchFamily="34" charset="0"/>
              </a:rPr>
              <a:t>(adoption number)</a:t>
            </a:r>
            <a:endParaRPr lang="ja-JP" altLang="en-US" sz="9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874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302</Words>
  <Application>Microsoft Office PowerPoint</Application>
  <PresentationFormat>画面に合わせる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Gulim</vt:lpstr>
      <vt:lpstr>ＭＳ Ｐゴシック</vt:lpstr>
      <vt:lpstr>Arial</vt:lpstr>
      <vt:lpstr>Calibri</vt:lpstr>
      <vt:lpstr>Office テーマ</vt:lpstr>
      <vt:lpstr> 　(Research Project Title)  　Project Coordinator Name： 　 　MSL Faculties：</vt:lpstr>
      <vt:lpstr>　International CRP 20XX－Category A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一般研究ABC・国際研究ABC・特定研究（平成○○年度） 　「研究課題」 　研究代表者 ： 氏名（所属）　 　共同研究対応教員 ： 氏名</dc:title>
  <dc:creator>kanai</dc:creator>
  <cp:lastModifiedBy>高橋知子</cp:lastModifiedBy>
  <cp:revision>240</cp:revision>
  <cp:lastPrinted>2025-02-28T08:46:05Z</cp:lastPrinted>
  <dcterms:created xsi:type="dcterms:W3CDTF">2010-06-16T05:49:19Z</dcterms:created>
  <dcterms:modified xsi:type="dcterms:W3CDTF">2025-02-28T08:47:16Z</dcterms:modified>
</cp:coreProperties>
</file>